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306" r:id="rId11"/>
    <p:sldId id="304" r:id="rId12"/>
    <p:sldId id="265" r:id="rId13"/>
    <p:sldId id="266" r:id="rId14"/>
    <p:sldId id="267" r:id="rId15"/>
    <p:sldId id="268" r:id="rId16"/>
    <p:sldId id="269" r:id="rId17"/>
    <p:sldId id="270" r:id="rId18"/>
    <p:sldId id="271" r:id="rId19"/>
    <p:sldId id="312" r:id="rId20"/>
    <p:sldId id="284" r:id="rId21"/>
    <p:sldId id="286" r:id="rId22"/>
    <p:sldId id="308" r:id="rId23"/>
    <p:sldId id="309" r:id="rId24"/>
    <p:sldId id="310" r:id="rId25"/>
    <p:sldId id="311" r:id="rId26"/>
    <p:sldId id="295" r:id="rId27"/>
    <p:sldId id="296" r:id="rId28"/>
    <p:sldId id="298" r:id="rId29"/>
    <p:sldId id="299" r:id="rId30"/>
    <p:sldId id="272" r:id="rId31"/>
    <p:sldId id="273" r:id="rId32"/>
    <p:sldId id="300" r:id="rId33"/>
    <p:sldId id="301" r:id="rId34"/>
    <p:sldId id="302" r:id="rId35"/>
    <p:sldId id="303" r:id="rId36"/>
    <p:sldId id="313" r:id="rId37"/>
  </p:sldIdLst>
  <p:sldSz cx="9144000" cy="6858000" type="screen4x3"/>
  <p:notesSz cx="6858000" cy="9144000"/>
  <p:embeddedFontLst>
    <p:embeddedFont>
      <p:font typeface="Open Sans" panose="020B0604020202020204" charset="0"/>
      <p:regular r:id="rId39"/>
      <p:bold r:id="rId40"/>
      <p:italic r:id="rId41"/>
      <p:boldItalic r:id="rId42"/>
    </p:embeddedFont>
    <p:embeddedFont>
      <p:font typeface="Roboto Medium" panose="020B0604020202020204" charset="0"/>
      <p:regular r:id="rId43"/>
      <p:bold r:id="rId44"/>
      <p:italic r:id="rId45"/>
      <p:boldItalic r:id="rId46"/>
    </p:embeddedFont>
    <p:embeddedFont>
      <p:font typeface="Tahoma" panose="020B0604030504040204" pitchFamily="34" charset="0"/>
      <p:regular r:id="rId47"/>
      <p:bold r:id="rId48"/>
    </p:embeddedFont>
    <p:embeddedFont>
      <p:font typeface="Roboto" panose="020B0604020202020204" charset="0"/>
      <p:regular r:id="rId49"/>
      <p:bold r:id="rId50"/>
      <p:italic r:id="rId51"/>
      <p:boldItalic r:id="rId52"/>
    </p:embeddedFont>
    <p:embeddedFont>
      <p:font typeface="Calibri" panose="020F0502020204030204"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990000"/>
    <a:srgbClr val="7A4652"/>
    <a:srgbClr val="AB7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03" autoAdjust="0"/>
  </p:normalViewPr>
  <p:slideViewPr>
    <p:cSldViewPr snapToGrid="0">
      <p:cViewPr varScale="1">
        <p:scale>
          <a:sx n="79" d="100"/>
          <a:sy n="79" d="100"/>
        </p:scale>
        <p:origin x="149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5938695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DNA_sequencing#High-throughput_methods"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en.wikipedia.org/wiki/Sequence_alignmen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100308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360242d15_0_2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360242d15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49117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360242d15_0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360242d15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950">
                <a:solidFill>
                  <a:srgbClr val="222222"/>
                </a:solidFill>
                <a:highlight>
                  <a:srgbClr val="F8F9FA"/>
                </a:highlight>
              </a:rPr>
              <a:t>Within the organisms, genes are transcribed and spliced (in eukaryotes) to produce mature mRNA transcripts (red). The mRNA is extracted from the organism, fragmented and copied into stable ds-cDNA (blue). The ds-cDNA is sequenced using </a:t>
            </a:r>
            <a:r>
              <a:rPr lang="en" sz="950" u="sng">
                <a:solidFill>
                  <a:srgbClr val="0B0080"/>
                </a:solidFill>
                <a:highlight>
                  <a:srgbClr val="F8F9FA"/>
                </a:highlight>
                <a:hlinkClick r:id="rId3"/>
              </a:rPr>
              <a:t>high-throughput</a:t>
            </a:r>
            <a:r>
              <a:rPr lang="en" sz="950">
                <a:solidFill>
                  <a:srgbClr val="222222"/>
                </a:solidFill>
                <a:highlight>
                  <a:srgbClr val="F8F9FA"/>
                </a:highlight>
              </a:rPr>
              <a:t>, short-read sequencing methods. These sequences can then be </a:t>
            </a:r>
            <a:r>
              <a:rPr lang="en" sz="950" u="sng">
                <a:solidFill>
                  <a:srgbClr val="0B0080"/>
                </a:solidFill>
                <a:highlight>
                  <a:srgbClr val="F8F9FA"/>
                </a:highlight>
                <a:hlinkClick r:id="rId4"/>
              </a:rPr>
              <a:t>aligned</a:t>
            </a:r>
            <a:r>
              <a:rPr lang="en" sz="950">
                <a:solidFill>
                  <a:srgbClr val="222222"/>
                </a:solidFill>
                <a:highlight>
                  <a:srgbClr val="F8F9FA"/>
                </a:highlight>
              </a:rPr>
              <a:t> to a reference genome sequence to reconstruct which genome regions were being transcribed. This data can be used to annotate where expressed genes are, their relative expression levels, and any alternative splice variants.</a:t>
            </a:r>
            <a:endParaRPr/>
          </a:p>
        </p:txBody>
      </p:sp>
    </p:spTree>
    <p:extLst>
      <p:ext uri="{BB962C8B-B14F-4D97-AF65-F5344CB8AC3E}">
        <p14:creationId xmlns:p14="http://schemas.microsoft.com/office/powerpoint/2010/main" val="362558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360242d15_0_1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360242d15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42900" rtl="0">
              <a:lnSpc>
                <a:spcPct val="150000"/>
              </a:lnSpc>
              <a:spcBef>
                <a:spcPts val="1000"/>
              </a:spcBef>
              <a:spcAft>
                <a:spcPts val="0"/>
              </a:spcAft>
              <a:buClr>
                <a:schemeClr val="dk2"/>
              </a:buClr>
              <a:buSzPts val="1800"/>
              <a:buFont typeface="Open Sans"/>
              <a:buChar char="○"/>
            </a:pPr>
            <a:r>
              <a:rPr lang="en" sz="1800" dirty="0">
                <a:solidFill>
                  <a:schemeClr val="dk2"/>
                </a:solidFill>
                <a:latin typeface="Open Sans"/>
                <a:ea typeface="Open Sans"/>
                <a:cs typeface="Open Sans"/>
                <a:sym typeface="Open Sans"/>
              </a:rPr>
              <a:t>Genome may be constant but an experimental condition has a pronounced effect on gene expression</a:t>
            </a:r>
            <a:endParaRPr sz="1800" dirty="0">
              <a:solidFill>
                <a:schemeClr val="dk2"/>
              </a:solidFill>
              <a:latin typeface="Open Sans"/>
              <a:ea typeface="Open Sans"/>
              <a:cs typeface="Open Sans"/>
              <a:sym typeface="Open Sans"/>
            </a:endParaRPr>
          </a:p>
          <a:p>
            <a:pPr marL="0" lvl="0" indent="0">
              <a:spcBef>
                <a:spcPts val="2400"/>
              </a:spcBef>
              <a:spcAft>
                <a:spcPts val="0"/>
              </a:spcAft>
              <a:buNone/>
            </a:pPr>
            <a:endParaRPr dirty="0"/>
          </a:p>
        </p:txBody>
      </p:sp>
    </p:spTree>
    <p:extLst>
      <p:ext uri="{BB962C8B-B14F-4D97-AF65-F5344CB8AC3E}">
        <p14:creationId xmlns:p14="http://schemas.microsoft.com/office/powerpoint/2010/main" val="2818638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360242d1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360242d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 sz="1050" b="1">
                <a:solidFill>
                  <a:srgbClr val="666666"/>
                </a:solidFill>
              </a:rPr>
              <a:t>Unbiased detection of novel transcripts:</a:t>
            </a:r>
            <a:r>
              <a:rPr lang="en" sz="1050">
                <a:solidFill>
                  <a:srgbClr val="666666"/>
                </a:solidFill>
              </a:rPr>
              <a:t> Unlike arrays, RNA-Seq technology does not require species- or transcript-specific probes. It can detect novel transcripts, gene fusions, single nucleotide variants, indels (small insertions and deletions), and other previously unknown changes that arrays cannot detect.</a:t>
            </a:r>
            <a:endParaRPr sz="1050">
              <a:solidFill>
                <a:srgbClr val="666666"/>
              </a:solidFill>
            </a:endParaRPr>
          </a:p>
          <a:p>
            <a:pPr marL="0" lvl="0" indent="0" rtl="0">
              <a:lnSpc>
                <a:spcPct val="115000"/>
              </a:lnSpc>
              <a:spcBef>
                <a:spcPts val="1100"/>
              </a:spcBef>
              <a:spcAft>
                <a:spcPts val="0"/>
              </a:spcAft>
              <a:buClr>
                <a:schemeClr val="dk1"/>
              </a:buClr>
              <a:buSzPts val="1100"/>
              <a:buFont typeface="Arial"/>
              <a:buNone/>
            </a:pPr>
            <a:r>
              <a:rPr lang="en" sz="1050" b="1">
                <a:solidFill>
                  <a:srgbClr val="666666"/>
                </a:solidFill>
              </a:rPr>
              <a:t>Broader dynamic range:</a:t>
            </a:r>
            <a:r>
              <a:rPr lang="en" sz="1050">
                <a:solidFill>
                  <a:srgbClr val="666666"/>
                </a:solidFill>
              </a:rPr>
              <a:t> With array hybridization technology, gene expression measurement is limited by background at the low end and signal saturation at the high end. RNA-Seq technology quantifies discrete, digital sequencing read counts, offering a broader dynamic range.</a:t>
            </a:r>
            <a:endParaRPr sz="1050">
              <a:solidFill>
                <a:srgbClr val="666666"/>
              </a:solidFill>
            </a:endParaRPr>
          </a:p>
          <a:p>
            <a:pPr marL="0" lvl="0" indent="0" rtl="0">
              <a:lnSpc>
                <a:spcPct val="115000"/>
              </a:lnSpc>
              <a:spcBef>
                <a:spcPts val="1100"/>
              </a:spcBef>
              <a:spcAft>
                <a:spcPts val="0"/>
              </a:spcAft>
              <a:buClr>
                <a:schemeClr val="dk1"/>
              </a:buClr>
              <a:buSzPts val="1100"/>
              <a:buFont typeface="Arial"/>
              <a:buNone/>
            </a:pPr>
            <a:r>
              <a:rPr lang="en" sz="1050" b="1">
                <a:solidFill>
                  <a:srgbClr val="666666"/>
                </a:solidFill>
              </a:rPr>
              <a:t>Increased specificity and sensitivity:</a:t>
            </a:r>
            <a:r>
              <a:rPr lang="en" sz="1050">
                <a:solidFill>
                  <a:srgbClr val="666666"/>
                </a:solidFill>
              </a:rPr>
              <a:t> Compared to microarrays, RNA-Seq technology offers increased specificity and sensitivity, for enhanced detection of genes, transcripts, and differential expression.</a:t>
            </a:r>
            <a:endParaRPr sz="1050">
              <a:solidFill>
                <a:srgbClr val="666666"/>
              </a:solidFill>
            </a:endParaRPr>
          </a:p>
          <a:p>
            <a:pPr marL="0" lvl="0" indent="0" rtl="0">
              <a:lnSpc>
                <a:spcPct val="115000"/>
              </a:lnSpc>
              <a:spcBef>
                <a:spcPts val="1100"/>
              </a:spcBef>
              <a:spcAft>
                <a:spcPts val="0"/>
              </a:spcAft>
              <a:buClr>
                <a:schemeClr val="dk1"/>
              </a:buClr>
              <a:buSzPts val="1100"/>
              <a:buFont typeface="Arial"/>
              <a:buNone/>
            </a:pPr>
            <a:r>
              <a:rPr lang="en" sz="1050" b="1">
                <a:solidFill>
                  <a:srgbClr val="666666"/>
                </a:solidFill>
              </a:rPr>
              <a:t>Easier detection of rare and low-abundance transcripts:</a:t>
            </a:r>
            <a:r>
              <a:rPr lang="en" sz="1050">
                <a:solidFill>
                  <a:srgbClr val="666666"/>
                </a:solidFill>
              </a:rPr>
              <a:t> Sequencing coverage depth can easily be increased to detect rare transcripts, single transcripts per cell, or weakly expressed genes.</a:t>
            </a:r>
            <a:endParaRPr sz="1050">
              <a:solidFill>
                <a:srgbClr val="666666"/>
              </a:solidFill>
            </a:endParaRPr>
          </a:p>
          <a:p>
            <a:pPr marL="0" lvl="0" indent="0">
              <a:spcBef>
                <a:spcPts val="1100"/>
              </a:spcBef>
              <a:spcAft>
                <a:spcPts val="0"/>
              </a:spcAft>
              <a:buClr>
                <a:schemeClr val="dk1"/>
              </a:buClr>
              <a:buSzPts val="1100"/>
              <a:buFont typeface="Arial"/>
              <a:buNone/>
            </a:pPr>
            <a:endParaRPr>
              <a:solidFill>
                <a:schemeClr val="dk1"/>
              </a:solidFill>
            </a:endParaRPr>
          </a:p>
          <a:p>
            <a:pPr marL="0" lvl="0" indent="0">
              <a:spcBef>
                <a:spcPts val="0"/>
              </a:spcBef>
              <a:spcAft>
                <a:spcPts val="0"/>
              </a:spcAft>
              <a:buNone/>
            </a:pPr>
            <a:endParaRPr/>
          </a:p>
        </p:txBody>
      </p:sp>
    </p:spTree>
    <p:extLst>
      <p:ext uri="{BB962C8B-B14F-4D97-AF65-F5344CB8AC3E}">
        <p14:creationId xmlns:p14="http://schemas.microsoft.com/office/powerpoint/2010/main" val="51010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360242d15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360242d1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84518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360242d15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360242d1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latin typeface="Open Sans"/>
                <a:ea typeface="Open Sans"/>
                <a:cs typeface="Open Sans"/>
                <a:sym typeface="Open Sans"/>
              </a:rPr>
              <a:t>Note: </a:t>
            </a:r>
            <a:r>
              <a:rPr lang="en">
                <a:solidFill>
                  <a:schemeClr val="dk2"/>
                </a:solidFill>
                <a:latin typeface="Open Sans"/>
                <a:ea typeface="Open Sans"/>
                <a:cs typeface="Open Sans"/>
                <a:sym typeface="Open Sans"/>
              </a:rPr>
              <a:t>Illumina Protocol is widely used for sequencing the reads but there are other protocols and sequencers that do it differently.</a:t>
            </a:r>
            <a:endParaRPr>
              <a:solidFill>
                <a:schemeClr val="dk2"/>
              </a:solidFill>
              <a:latin typeface="Open Sans"/>
              <a:ea typeface="Open Sans"/>
              <a:cs typeface="Open Sans"/>
              <a:sym typeface="Open Sans"/>
            </a:endParaRPr>
          </a:p>
          <a:p>
            <a:pPr marL="0" lvl="0" indent="0">
              <a:spcBef>
                <a:spcPts val="0"/>
              </a:spcBef>
              <a:spcAft>
                <a:spcPts val="0"/>
              </a:spcAft>
              <a:buNone/>
            </a:pPr>
            <a:endParaRPr>
              <a:latin typeface="Open Sans"/>
              <a:ea typeface="Open Sans"/>
              <a:cs typeface="Open Sans"/>
              <a:sym typeface="Open Sans"/>
            </a:endParaRPr>
          </a:p>
        </p:txBody>
      </p:sp>
    </p:spTree>
    <p:extLst>
      <p:ext uri="{BB962C8B-B14F-4D97-AF65-F5344CB8AC3E}">
        <p14:creationId xmlns:p14="http://schemas.microsoft.com/office/powerpoint/2010/main" val="1063096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360242d15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360242d15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87879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360242d15_0_1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360242d15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rtl="0">
              <a:lnSpc>
                <a:spcPct val="115000"/>
              </a:lnSpc>
              <a:spcBef>
                <a:spcPts val="0"/>
              </a:spcBef>
              <a:spcAft>
                <a:spcPts val="0"/>
              </a:spcAft>
              <a:buClr>
                <a:srgbClr val="666666"/>
              </a:buClr>
              <a:buSzPts val="1050"/>
              <a:buFont typeface="Open Sans"/>
              <a:buChar char="○"/>
            </a:pPr>
            <a:r>
              <a:rPr lang="en" sz="1050">
                <a:solidFill>
                  <a:srgbClr val="666666"/>
                </a:solidFill>
                <a:latin typeface="Open Sans"/>
                <a:ea typeface="Open Sans"/>
                <a:cs typeface="Open Sans"/>
                <a:sym typeface="Open Sans"/>
              </a:rPr>
              <a:t>Gene expression / RNA Profiling – Quantifying the coding transcriptome typically requires a short single read (often 50–75 bp) to minimize reading across splice junctions while counting all RNAs in the pool.</a:t>
            </a:r>
            <a:endParaRPr sz="1050">
              <a:solidFill>
                <a:srgbClr val="666666"/>
              </a:solidFill>
              <a:latin typeface="Open Sans"/>
              <a:ea typeface="Open Sans"/>
              <a:cs typeface="Open Sans"/>
              <a:sym typeface="Open Sans"/>
            </a:endParaRPr>
          </a:p>
          <a:p>
            <a:pPr marL="914400" lvl="1" indent="-295275" rtl="0">
              <a:lnSpc>
                <a:spcPct val="115000"/>
              </a:lnSpc>
              <a:spcBef>
                <a:spcPts val="0"/>
              </a:spcBef>
              <a:spcAft>
                <a:spcPts val="0"/>
              </a:spcAft>
              <a:buClr>
                <a:srgbClr val="666666"/>
              </a:buClr>
              <a:buSzPts val="1050"/>
              <a:buFont typeface="Open Sans"/>
              <a:buChar char="○"/>
            </a:pPr>
            <a:r>
              <a:rPr lang="en" sz="1050">
                <a:solidFill>
                  <a:srgbClr val="666666"/>
                </a:solidFill>
                <a:latin typeface="Open Sans"/>
                <a:ea typeface="Open Sans"/>
                <a:cs typeface="Open Sans"/>
                <a:sym typeface="Open Sans"/>
              </a:rPr>
              <a:t>Transcriptome Analysis – Novel transcriptome assembly and annotation projects tend to benefit from longer, paired-end reads (such as 2 x 75 bp) to enable more complete coverage of the transcripts and identification of novel variants or splice sites. Paired-end reads are required to get information from both 5’ and 3’ ends of RNA species with Stranded RNA-Seq library preparation kits.</a:t>
            </a:r>
            <a:endParaRPr sz="1050">
              <a:solidFill>
                <a:srgbClr val="666666"/>
              </a:solidFill>
              <a:latin typeface="Open Sans"/>
              <a:ea typeface="Open Sans"/>
              <a:cs typeface="Open Sans"/>
              <a:sym typeface="Open Sans"/>
            </a:endParaRPr>
          </a:p>
          <a:p>
            <a:pPr marL="914400" lvl="1" indent="-295275" rtl="0">
              <a:lnSpc>
                <a:spcPct val="115000"/>
              </a:lnSpc>
              <a:spcBef>
                <a:spcPts val="0"/>
              </a:spcBef>
              <a:spcAft>
                <a:spcPts val="0"/>
              </a:spcAft>
              <a:buClr>
                <a:srgbClr val="666666"/>
              </a:buClr>
              <a:buSzPts val="1050"/>
              <a:buFont typeface="Open Sans"/>
              <a:buChar char="○"/>
            </a:pPr>
            <a:r>
              <a:rPr lang="en" sz="1050">
                <a:solidFill>
                  <a:srgbClr val="666666"/>
                </a:solidFill>
                <a:latin typeface="Open Sans"/>
                <a:ea typeface="Open Sans"/>
                <a:cs typeface="Open Sans"/>
                <a:sym typeface="Open Sans"/>
              </a:rPr>
              <a:t>Small RNA Analysis – Due to the short length of small RNA, a single read (usually a 50 bp read) usually covers the entire sequence. A read length of 50 bp sequences most small RNAs, plus enough of the adapter to be accurately identified and trimmed during data analysis.</a:t>
            </a:r>
            <a:endParaRPr sz="1050">
              <a:solidFill>
                <a:srgbClr val="666666"/>
              </a:solidFill>
              <a:latin typeface="Open Sans"/>
              <a:ea typeface="Open Sans"/>
              <a:cs typeface="Open Sans"/>
              <a:sym typeface="Open Sans"/>
            </a:endParaRPr>
          </a:p>
          <a:p>
            <a:pPr marL="0" lvl="0" indent="0">
              <a:spcBef>
                <a:spcPts val="1500"/>
              </a:spcBef>
              <a:spcAft>
                <a:spcPts val="0"/>
              </a:spcAft>
              <a:buNone/>
            </a:pPr>
            <a:endParaRPr/>
          </a:p>
        </p:txBody>
      </p:sp>
    </p:spTree>
    <p:extLst>
      <p:ext uri="{BB962C8B-B14F-4D97-AF65-F5344CB8AC3E}">
        <p14:creationId xmlns:p14="http://schemas.microsoft.com/office/powerpoint/2010/main" val="1569710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360242d15_0_2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360242d15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1050">
                <a:solidFill>
                  <a:srgbClr val="333333"/>
                </a:solidFill>
                <a:latin typeface="Roboto"/>
                <a:ea typeface="Roboto"/>
                <a:cs typeface="Roboto"/>
                <a:sym typeface="Roboto"/>
              </a:rPr>
              <a:t>RNAs that are typically targeted in RNAseq experiments are single stranded (e.g., mRNAs) and thus have polarity (5' and 3' ends that are functionally distinct): During a typical RNAseq experiment the information about strandedness is lost after both strands of cDNA are synthesized, size selected, and converted into sequencing library. However, this information can be quite useful for various aspects of RNAseq analysis such as transcript reconstruction and quantification. </a:t>
            </a:r>
            <a:endParaRPr sz="1050">
              <a:solidFill>
                <a:srgbClr val="333333"/>
              </a:solidFill>
              <a:latin typeface="Roboto"/>
              <a:ea typeface="Roboto"/>
              <a:cs typeface="Roboto"/>
              <a:sym typeface="Roboto"/>
            </a:endParaRPr>
          </a:p>
          <a:p>
            <a:pPr marL="0" lvl="0" indent="0">
              <a:spcBef>
                <a:spcPts val="0"/>
              </a:spcBef>
              <a:spcAft>
                <a:spcPts val="0"/>
              </a:spcAft>
              <a:buNone/>
            </a:pPr>
            <a:endParaRPr sz="1050">
              <a:solidFill>
                <a:srgbClr val="333333"/>
              </a:solidFill>
              <a:latin typeface="Roboto"/>
              <a:ea typeface="Roboto"/>
              <a:cs typeface="Roboto"/>
              <a:sym typeface="Roboto"/>
            </a:endParaRPr>
          </a:p>
          <a:p>
            <a:pPr marL="0" lvl="0" indent="0">
              <a:spcBef>
                <a:spcPts val="0"/>
              </a:spcBef>
              <a:spcAft>
                <a:spcPts val="0"/>
              </a:spcAft>
              <a:buNone/>
            </a:pPr>
            <a:r>
              <a:rPr lang="en" sz="1050">
                <a:solidFill>
                  <a:srgbClr val="333333"/>
                </a:solidFill>
                <a:latin typeface="Roboto"/>
                <a:ea typeface="Roboto"/>
                <a:cs typeface="Roboto"/>
                <a:sym typeface="Roboto"/>
              </a:rPr>
              <a:t>stranded RNAseq is that you can distinguish whether the reads are derived from forward- or reverse-encoded transcripts:</a:t>
            </a:r>
            <a:endParaRPr/>
          </a:p>
        </p:txBody>
      </p:sp>
    </p:spTree>
    <p:extLst>
      <p:ext uri="{BB962C8B-B14F-4D97-AF65-F5344CB8AC3E}">
        <p14:creationId xmlns:p14="http://schemas.microsoft.com/office/powerpoint/2010/main" val="1151366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fc1436e26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fc1436e26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Overview slides</a:t>
            </a:r>
            <a:endParaRPr/>
          </a:p>
        </p:txBody>
      </p:sp>
    </p:spTree>
    <p:extLst>
      <p:ext uri="{BB962C8B-B14F-4D97-AF65-F5344CB8AC3E}">
        <p14:creationId xmlns:p14="http://schemas.microsoft.com/office/powerpoint/2010/main" val="795453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360242d15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360242d1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lnSpc>
                <a:spcPct val="115000"/>
              </a:lnSpc>
              <a:spcBef>
                <a:spcPts val="0"/>
              </a:spcBef>
              <a:spcAft>
                <a:spcPts val="0"/>
              </a:spcAft>
              <a:buClr>
                <a:schemeClr val="dk1"/>
              </a:buClr>
              <a:buSzPts val="1100"/>
              <a:buChar char="●"/>
            </a:pPr>
            <a:r>
              <a:rPr lang="en"/>
              <a:t>The central red line is the median value</a:t>
            </a:r>
            <a:endParaRPr/>
          </a:p>
          <a:p>
            <a:pPr marL="457200" lvl="0" indent="-298450" rtl="0">
              <a:lnSpc>
                <a:spcPct val="115000"/>
              </a:lnSpc>
              <a:spcBef>
                <a:spcPts val="0"/>
              </a:spcBef>
              <a:spcAft>
                <a:spcPts val="0"/>
              </a:spcAft>
              <a:buClr>
                <a:schemeClr val="dk1"/>
              </a:buClr>
              <a:buSzPts val="1100"/>
              <a:buChar char="●"/>
            </a:pPr>
            <a:r>
              <a:rPr lang="en"/>
              <a:t>The yellow box represents the inter-quartile range (25-75%)</a:t>
            </a:r>
            <a:endParaRPr/>
          </a:p>
          <a:p>
            <a:pPr marL="457200" lvl="0" indent="-298450" rtl="0">
              <a:lnSpc>
                <a:spcPct val="115000"/>
              </a:lnSpc>
              <a:spcBef>
                <a:spcPts val="0"/>
              </a:spcBef>
              <a:spcAft>
                <a:spcPts val="0"/>
              </a:spcAft>
              <a:buClr>
                <a:schemeClr val="dk1"/>
              </a:buClr>
              <a:buSzPts val="1100"/>
              <a:buChar char="●"/>
            </a:pPr>
            <a:r>
              <a:rPr lang="en"/>
              <a:t>The upper and lower whiskers represent the 10% and 90% points</a:t>
            </a:r>
            <a:endParaRPr/>
          </a:p>
          <a:p>
            <a:pPr marL="457200" lvl="0" indent="-298450" rtl="0">
              <a:lnSpc>
                <a:spcPct val="115000"/>
              </a:lnSpc>
              <a:spcBef>
                <a:spcPts val="0"/>
              </a:spcBef>
              <a:spcAft>
                <a:spcPts val="0"/>
              </a:spcAft>
              <a:buClr>
                <a:schemeClr val="dk1"/>
              </a:buClr>
              <a:buSzPts val="1100"/>
              <a:buChar char="●"/>
            </a:pPr>
            <a:r>
              <a:rPr lang="en"/>
              <a:t>The blue line represents the mean quality</a:t>
            </a:r>
            <a:endParaRPr/>
          </a:p>
          <a:p>
            <a:pPr marL="0" lvl="0" indent="0" rtl="0">
              <a:lnSpc>
                <a:spcPct val="115000"/>
              </a:lnSpc>
              <a:spcBef>
                <a:spcPts val="0"/>
              </a:spcBef>
              <a:spcAft>
                <a:spcPts val="0"/>
              </a:spcAft>
              <a:buClr>
                <a:schemeClr val="dk1"/>
              </a:buClr>
              <a:buSzPts val="1100"/>
              <a:buFont typeface="Arial"/>
              <a:buNone/>
            </a:pPr>
            <a:r>
              <a:rPr lang="en"/>
              <a:t>The y-axis on the graph shows the quality scores. The higher the score the better the base call. The background of the graph divides the y axis into very good quality calls (green), calls of reasonable quality (orange), and calls of poor quality (red). The quality of calls on most platforms will degrade as the run progresses, so it is common to see base calls falling into the orange area towards the end of a read.</a:t>
            </a:r>
            <a:endParaRPr/>
          </a:p>
          <a:p>
            <a:pPr marL="0" lvl="0" indent="0">
              <a:spcBef>
                <a:spcPts val="0"/>
              </a:spcBef>
              <a:spcAft>
                <a:spcPts val="0"/>
              </a:spcAft>
              <a:buClr>
                <a:schemeClr val="dk1"/>
              </a:buClr>
              <a:buSzPts val="1100"/>
              <a:buFont typeface="Arial"/>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3589763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360242d15_0_1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360242d15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61935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360242d15_0_3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360242d15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79114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20a1a3504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20a1a350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53006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360242d15_0_3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360242d15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76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360242d15_0_1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360242d15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08534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20a1a3504_1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20a1a3504_1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Show an example of HTSeq counting results</a:t>
            </a:r>
            <a:endParaRPr/>
          </a:p>
        </p:txBody>
      </p:sp>
    </p:spTree>
    <p:extLst>
      <p:ext uri="{BB962C8B-B14F-4D97-AF65-F5344CB8AC3E}">
        <p14:creationId xmlns:p14="http://schemas.microsoft.com/office/powerpoint/2010/main" val="947298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320a1a3504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320a1a350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Higher expressed Albumin in sample 2 sucks up the reads that would have gone to Low1, making Low1 appear to be differentially expressed between the samples.</a:t>
            </a:r>
            <a:endParaRPr sz="1200">
              <a:solidFill>
                <a:schemeClr val="dk1"/>
              </a:solidFill>
              <a:latin typeface="Calibri"/>
              <a:ea typeface="Calibri"/>
              <a:cs typeface="Calibri"/>
              <a:sym typeface="Calibri"/>
            </a:endParaRPr>
          </a:p>
          <a:p>
            <a:pPr marL="0" lvl="0" indent="0">
              <a:spcBef>
                <a:spcPts val="0"/>
              </a:spcBef>
              <a:spcAft>
                <a:spcPts val="0"/>
              </a:spcAft>
              <a:buNone/>
            </a:pPr>
            <a:endParaRPr/>
          </a:p>
        </p:txBody>
      </p:sp>
    </p:spTree>
    <p:extLst>
      <p:ext uri="{BB962C8B-B14F-4D97-AF65-F5344CB8AC3E}">
        <p14:creationId xmlns:p14="http://schemas.microsoft.com/office/powerpoint/2010/main" val="1589292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360242d15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3360242d1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01047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360242d15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360242d15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40170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360242d15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3360242d15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70239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320a1a3504_1_1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320a1a3504_1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868550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360242d15_0_4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360242d15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Relative comparison : One compared to the other.</a:t>
            </a:r>
            <a:endParaRPr/>
          </a:p>
        </p:txBody>
      </p:sp>
    </p:spTree>
    <p:extLst>
      <p:ext uri="{BB962C8B-B14F-4D97-AF65-F5344CB8AC3E}">
        <p14:creationId xmlns:p14="http://schemas.microsoft.com/office/powerpoint/2010/main" val="3745394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360242d15_0_1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3360242d15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47879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20a1a3504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320a1a3504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04039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20a1a3504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20a1a350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41628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360242d15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360242d15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Clr>
                <a:schemeClr val="dk1"/>
              </a:buClr>
              <a:buSzPts val="1100"/>
              <a:buFont typeface="Arial"/>
              <a:buNone/>
            </a:pPr>
            <a:r>
              <a:rPr lang="en" sz="1000">
                <a:solidFill>
                  <a:schemeClr val="dk2"/>
                </a:solidFill>
                <a:latin typeface="Open Sans"/>
                <a:ea typeface="Open Sans"/>
                <a:cs typeface="Open Sans"/>
                <a:sym typeface="Open Sans"/>
              </a:rPr>
              <a:t>Basic quantification algorithm</a:t>
            </a:r>
            <a:endParaRPr sz="1000">
              <a:solidFill>
                <a:schemeClr val="dk2"/>
              </a:solidFill>
              <a:latin typeface="Open Sans"/>
              <a:ea typeface="Open Sans"/>
              <a:cs typeface="Open Sans"/>
              <a:sym typeface="Open Sans"/>
            </a:endParaRPr>
          </a:p>
          <a:p>
            <a:pPr marL="0" lvl="0" indent="0" rtl="0">
              <a:lnSpc>
                <a:spcPct val="100000"/>
              </a:lnSpc>
              <a:spcBef>
                <a:spcPts val="0"/>
              </a:spcBef>
              <a:spcAft>
                <a:spcPts val="0"/>
              </a:spcAft>
              <a:buClr>
                <a:schemeClr val="dk1"/>
              </a:buClr>
              <a:buSzPts val="1100"/>
              <a:buFont typeface="Arial"/>
              <a:buNone/>
            </a:pPr>
            <a:r>
              <a:rPr lang="en" sz="1000">
                <a:solidFill>
                  <a:schemeClr val="dk2"/>
                </a:solidFill>
                <a:latin typeface="Open Sans"/>
                <a:ea typeface="Open Sans"/>
                <a:cs typeface="Open Sans"/>
                <a:sym typeface="Open Sans"/>
              </a:rPr>
              <a:t>•Align reads against a set of reference transcript sequences</a:t>
            </a:r>
            <a:endParaRPr sz="1000">
              <a:solidFill>
                <a:schemeClr val="dk2"/>
              </a:solidFill>
              <a:latin typeface="Open Sans"/>
              <a:ea typeface="Open Sans"/>
              <a:cs typeface="Open Sans"/>
              <a:sym typeface="Open Sans"/>
            </a:endParaRPr>
          </a:p>
          <a:p>
            <a:pPr marL="0" lvl="0" indent="0" rtl="0">
              <a:lnSpc>
                <a:spcPct val="100000"/>
              </a:lnSpc>
              <a:spcBef>
                <a:spcPts val="0"/>
              </a:spcBef>
              <a:spcAft>
                <a:spcPts val="0"/>
              </a:spcAft>
              <a:buClr>
                <a:schemeClr val="dk1"/>
              </a:buClr>
              <a:buSzPts val="1100"/>
              <a:buFont typeface="Arial"/>
              <a:buNone/>
            </a:pPr>
            <a:r>
              <a:rPr lang="en" sz="1000">
                <a:solidFill>
                  <a:schemeClr val="dk2"/>
                </a:solidFill>
                <a:latin typeface="Open Sans"/>
                <a:ea typeface="Open Sans"/>
                <a:cs typeface="Open Sans"/>
                <a:sym typeface="Open Sans"/>
              </a:rPr>
              <a:t>•Count the number of reads aligning to each transcript</a:t>
            </a:r>
            <a:endParaRPr sz="1000">
              <a:solidFill>
                <a:schemeClr val="dk2"/>
              </a:solidFill>
              <a:latin typeface="Open Sans"/>
              <a:ea typeface="Open Sans"/>
              <a:cs typeface="Open Sans"/>
              <a:sym typeface="Open Sans"/>
            </a:endParaRPr>
          </a:p>
          <a:p>
            <a:pPr marL="0" lvl="0" indent="0" rtl="0">
              <a:lnSpc>
                <a:spcPct val="100000"/>
              </a:lnSpc>
              <a:spcBef>
                <a:spcPts val="0"/>
              </a:spcBef>
              <a:spcAft>
                <a:spcPts val="0"/>
              </a:spcAft>
              <a:buClr>
                <a:schemeClr val="dk1"/>
              </a:buClr>
              <a:buSzPts val="1100"/>
              <a:buFont typeface="Arial"/>
              <a:buNone/>
            </a:pPr>
            <a:r>
              <a:rPr lang="en" sz="1000">
                <a:solidFill>
                  <a:schemeClr val="dk2"/>
                </a:solidFill>
                <a:latin typeface="Open Sans"/>
                <a:ea typeface="Open Sans"/>
                <a:cs typeface="Open Sans"/>
                <a:sym typeface="Open Sans"/>
              </a:rPr>
              <a:t>•Convert read counts into relative expression levels</a:t>
            </a:r>
            <a:endParaRPr sz="1000">
              <a:solidFill>
                <a:schemeClr val="dk2"/>
              </a:solidFill>
              <a:latin typeface="Open Sans"/>
              <a:ea typeface="Open Sans"/>
              <a:cs typeface="Open Sans"/>
              <a:sym typeface="Open Sans"/>
            </a:endParaRPr>
          </a:p>
          <a:p>
            <a:pPr marL="0" lvl="0" indent="0" algn="just" rtl="0">
              <a:lnSpc>
                <a:spcPct val="100000"/>
              </a:lnSpc>
              <a:spcBef>
                <a:spcPts val="1000"/>
              </a:spcBef>
              <a:spcAft>
                <a:spcPts val="0"/>
              </a:spcAft>
              <a:buClr>
                <a:schemeClr val="dk1"/>
              </a:buClr>
              <a:buSzPts val="1100"/>
              <a:buFont typeface="Arial"/>
              <a:buNone/>
            </a:pPr>
            <a:r>
              <a:rPr lang="en" sz="1000">
                <a:solidFill>
                  <a:srgbClr val="333333"/>
                </a:solidFill>
                <a:latin typeface="Open Sans"/>
                <a:ea typeface="Open Sans"/>
                <a:cs typeface="Open Sans"/>
                <a:sym typeface="Open Sans"/>
              </a:rPr>
              <a:t>The previous step - mapping - assigns RNAseq reads to genomic locations and identifies splice junctions from reads that originate from different exons. At transcript reconstruction step this information is taken further in attempt to build transcript models. There is a number of tools for performing this task.</a:t>
            </a:r>
            <a:endParaRPr sz="1000">
              <a:solidFill>
                <a:srgbClr val="333333"/>
              </a:solidFill>
              <a:latin typeface="Open Sans"/>
              <a:ea typeface="Open Sans"/>
              <a:cs typeface="Open Sans"/>
              <a:sym typeface="Open Sans"/>
            </a:endParaRPr>
          </a:p>
          <a:p>
            <a:pPr marL="0" lvl="0" indent="0">
              <a:lnSpc>
                <a:spcPct val="100000"/>
              </a:lnSpc>
              <a:spcBef>
                <a:spcPts val="2400"/>
              </a:spcBef>
              <a:spcAft>
                <a:spcPts val="0"/>
              </a:spcAft>
              <a:buNone/>
            </a:pPr>
            <a:endParaRPr sz="1000">
              <a:latin typeface="Open Sans"/>
              <a:ea typeface="Open Sans"/>
              <a:cs typeface="Open Sans"/>
              <a:sym typeface="Open Sans"/>
            </a:endParaRPr>
          </a:p>
        </p:txBody>
      </p:sp>
    </p:spTree>
    <p:extLst>
      <p:ext uri="{BB962C8B-B14F-4D97-AF65-F5344CB8AC3E}">
        <p14:creationId xmlns:p14="http://schemas.microsoft.com/office/powerpoint/2010/main" val="354734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3360242d15_0_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3360242d15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List of gene for david demonstration : AKT1,AKT2,JUN,PDGFRB,PIK3CA,PIK3CB,PIK3CD,PIK3CG,PTEN,PTK2,TP53</a:t>
            </a:r>
            <a:endParaRPr/>
          </a:p>
        </p:txBody>
      </p:sp>
    </p:spTree>
    <p:extLst>
      <p:ext uri="{BB962C8B-B14F-4D97-AF65-F5344CB8AC3E}">
        <p14:creationId xmlns:p14="http://schemas.microsoft.com/office/powerpoint/2010/main" val="620927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360242d15_0_2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3360242d15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54096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360242d15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360242d15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57195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3360242d15_0_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3360242d15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9654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a:noFill/>
        </p:spPr>
        <p:txBody>
          <a:bodyPr spcFirstLastPara="1" wrap="square" lIns="91425" tIns="91425" rIns="91425" bIns="91425" anchor="b" anchorCtr="0"/>
          <a:lstStyle>
            <a:lvl1pPr lvl="0" algn="ctr">
              <a:spcBef>
                <a:spcPts val="0"/>
              </a:spcBef>
              <a:spcAft>
                <a:spcPts val="0"/>
              </a:spcAft>
              <a:buClr>
                <a:srgbClr val="680018"/>
              </a:buClr>
              <a:buSzPts val="5200"/>
              <a:buFont typeface="Roboto"/>
              <a:buNone/>
              <a:defRPr sz="5200" b="1">
                <a:solidFill>
                  <a:srgbClr val="680018"/>
                </a:solidFill>
                <a:latin typeface="Roboto"/>
                <a:ea typeface="Roboto"/>
                <a:cs typeface="Roboto"/>
                <a:sym typeface="Roboto"/>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lstStyle>
            <a:lvl1pPr lvl="0" algn="ctr">
              <a:lnSpc>
                <a:spcPct val="100000"/>
              </a:lnSpc>
              <a:spcBef>
                <a:spcPts val="100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
        <p:nvSpPr>
          <p:cNvPr id="13" name="Google Shape;13;p2"/>
          <p:cNvSpPr/>
          <p:nvPr/>
        </p:nvSpPr>
        <p:spPr>
          <a:xfrm>
            <a:off x="0" y="0"/>
            <a:ext cx="9144000" cy="127500"/>
          </a:xfrm>
          <a:prstGeom prst="rect">
            <a:avLst/>
          </a:prstGeom>
          <a:solidFill>
            <a:srgbClr val="680018"/>
          </a:solidFill>
          <a:ln w="9525" cap="flat" cmpd="sng">
            <a:solidFill>
              <a:srgbClr val="68001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Google Shape;14;p2"/>
          <p:cNvSpPr/>
          <p:nvPr/>
        </p:nvSpPr>
        <p:spPr>
          <a:xfrm>
            <a:off x="0" y="6742325"/>
            <a:ext cx="9144000" cy="127500"/>
          </a:xfrm>
          <a:prstGeom prst="rect">
            <a:avLst/>
          </a:prstGeom>
          <a:solidFill>
            <a:srgbClr val="680018"/>
          </a:solidFill>
          <a:ln w="9525" cap="flat" cmpd="sng">
            <a:solidFill>
              <a:srgbClr val="68001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2"/>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a:noFill/>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0" y="0"/>
            <a:ext cx="9144000" cy="807300"/>
          </a:xfrm>
          <a:prstGeom prst="rect">
            <a:avLst/>
          </a:prstGeom>
          <a:ln>
            <a:noFill/>
          </a:ln>
        </p:spPr>
        <p:txBody>
          <a:bodyPr spcFirstLastPara="1" wrap="square" lIns="91425" tIns="91425" rIns="91425" bIns="91425" anchor="ctr" anchorCtr="0"/>
          <a:lstStyle>
            <a:lvl1pPr lvl="0" algn="ctr">
              <a:spcBef>
                <a:spcPts val="0"/>
              </a:spcBef>
              <a:spcAft>
                <a:spcPts val="0"/>
              </a:spcAft>
              <a:buSzPts val="3600"/>
              <a:buNone/>
              <a:defRPr sz="3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1231824"/>
            <a:ext cx="8520600" cy="4985700"/>
          </a:xfrm>
          <a:prstGeom prst="rect">
            <a:avLst/>
          </a:prstGeom>
        </p:spPr>
        <p:txBody>
          <a:bodyPr spcFirstLastPara="1" wrap="square" lIns="91425" tIns="91425" rIns="91425" bIns="91425" anchor="t" anchorCtr="0"/>
          <a:lstStyle>
            <a:lvl1pPr marL="457200" lvl="0" indent="-419100">
              <a:lnSpc>
                <a:spcPct val="115000"/>
              </a:lnSpc>
              <a:spcBef>
                <a:spcPts val="1000"/>
              </a:spcBef>
              <a:spcAft>
                <a:spcPts val="0"/>
              </a:spcAft>
              <a:buSzPts val="3000"/>
              <a:buChar char="●"/>
              <a:defRPr/>
            </a:lvl1pPr>
            <a:lvl2pPr marL="914400" lvl="1" indent="-381000">
              <a:lnSpc>
                <a:spcPct val="115000"/>
              </a:lnSpc>
              <a:spcBef>
                <a:spcPts val="2400"/>
              </a:spcBef>
              <a:spcAft>
                <a:spcPts val="0"/>
              </a:spcAft>
              <a:buSzPts val="2400"/>
              <a:buChar char="○"/>
              <a:defRPr sz="2400"/>
            </a:lvl2pPr>
            <a:lvl3pPr marL="1371600" lvl="2" indent="-342900">
              <a:lnSpc>
                <a:spcPct val="115000"/>
              </a:lnSpc>
              <a:spcBef>
                <a:spcPts val="2400"/>
              </a:spcBef>
              <a:spcAft>
                <a:spcPts val="0"/>
              </a:spcAft>
              <a:buSzPts val="1800"/>
              <a:buChar char="■"/>
              <a:defRPr sz="1800"/>
            </a:lvl3pPr>
            <a:lvl4pPr marL="1828800" lvl="3" indent="-317500">
              <a:lnSpc>
                <a:spcPct val="115000"/>
              </a:lnSpc>
              <a:spcBef>
                <a:spcPts val="2400"/>
              </a:spcBef>
              <a:spcAft>
                <a:spcPts val="0"/>
              </a:spcAft>
              <a:buSzPts val="1400"/>
              <a:buChar char="●"/>
              <a:defRPr/>
            </a:lvl4pPr>
            <a:lvl5pPr marL="2286000" lvl="4" indent="-317500">
              <a:lnSpc>
                <a:spcPct val="115000"/>
              </a:lnSpc>
              <a:spcBef>
                <a:spcPts val="2400"/>
              </a:spcBef>
              <a:spcAft>
                <a:spcPts val="0"/>
              </a:spcAft>
              <a:buSzPts val="1400"/>
              <a:buChar char="○"/>
              <a:defRPr/>
            </a:lvl5pPr>
            <a:lvl6pPr marL="2743200" lvl="5" indent="-317500">
              <a:lnSpc>
                <a:spcPct val="115000"/>
              </a:lnSpc>
              <a:spcBef>
                <a:spcPts val="2400"/>
              </a:spcBef>
              <a:spcAft>
                <a:spcPts val="0"/>
              </a:spcAft>
              <a:buSzPts val="1400"/>
              <a:buChar char="■"/>
              <a:defRPr/>
            </a:lvl6pPr>
            <a:lvl7pPr marL="3200400" lvl="6" indent="-317500">
              <a:lnSpc>
                <a:spcPct val="115000"/>
              </a:lnSpc>
              <a:spcBef>
                <a:spcPts val="2400"/>
              </a:spcBef>
              <a:spcAft>
                <a:spcPts val="0"/>
              </a:spcAft>
              <a:buSzPts val="1400"/>
              <a:buChar char="●"/>
              <a:defRPr/>
            </a:lvl7pPr>
            <a:lvl8pPr marL="3657600" lvl="7" indent="-317500">
              <a:lnSpc>
                <a:spcPct val="115000"/>
              </a:lnSpc>
              <a:spcBef>
                <a:spcPts val="2400"/>
              </a:spcBef>
              <a:spcAft>
                <a:spcPts val="0"/>
              </a:spcAft>
              <a:buSzPts val="1400"/>
              <a:buChar char="○"/>
              <a:defRPr/>
            </a:lvl8pPr>
            <a:lvl9pPr marL="4114800" lvl="8" indent="-317500">
              <a:lnSpc>
                <a:spcPct val="115000"/>
              </a:lnSpc>
              <a:spcBef>
                <a:spcPts val="2400"/>
              </a:spcBef>
              <a:spcAft>
                <a:spcPts val="2400"/>
              </a:spcAft>
              <a:buSzPts val="1400"/>
              <a:buChar char="■"/>
              <a:defRPr/>
            </a:lvl9pPr>
          </a:lstStyle>
          <a:p>
            <a:endParaRPr/>
          </a:p>
        </p:txBody>
      </p:sp>
      <p:sp>
        <p:nvSpPr>
          <p:cNvPr id="21" name="Google Shape;21;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0" y="0"/>
            <a:ext cx="9144000" cy="807300"/>
          </a:xfrm>
          <a:prstGeom prst="rect">
            <a:avLst/>
          </a:prstGeom>
        </p:spPr>
        <p:txBody>
          <a:bodyPr spcFirstLastPara="1" wrap="square" lIns="91425" tIns="91425" rIns="91425" bIns="91425" anchor="ctr" anchorCtr="0"/>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lstStyle>
            <a:lvl1pPr marL="457200" lvl="0" indent="-317500">
              <a:spcBef>
                <a:spcPts val="100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lstStyle>
            <a:lvl1pPr marL="457200" lvl="0" indent="-317500">
              <a:spcBef>
                <a:spcPts val="100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0" y="0"/>
            <a:ext cx="9144000" cy="807300"/>
          </a:xfrm>
          <a:prstGeom prst="rect">
            <a:avLst/>
          </a:prstGeom>
        </p:spPr>
        <p:txBody>
          <a:bodyPr spcFirstLastPara="1" wrap="square" lIns="91425" tIns="91425" rIns="91425" bIns="91425" anchor="ctr" anchorCtr="0"/>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Google Shape;29;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lstStyle>
            <a:lvl1pPr marL="457200" lvl="0" indent="-304800">
              <a:spcBef>
                <a:spcPts val="100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790325" y="701850"/>
            <a:ext cx="7563300" cy="5454300"/>
          </a:xfrm>
          <a:prstGeom prst="rect">
            <a:avLst/>
          </a:prstGeom>
          <a:noFill/>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Google Shape;39;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0" name="Google Shape;40;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lstStyle>
            <a:lvl1pPr lvl="0" algn="ctr">
              <a:lnSpc>
                <a:spcPct val="100000"/>
              </a:lnSpc>
              <a:spcBef>
                <a:spcPts val="100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lstStyle>
            <a:lvl1pPr marL="457200" lvl="0" indent="-419100">
              <a:spcBef>
                <a:spcPts val="1000"/>
              </a:spcBef>
              <a:spcAft>
                <a:spcPts val="0"/>
              </a:spcAft>
              <a:buSzPts val="3000"/>
              <a:buChar char="●"/>
              <a:defRPr/>
            </a:lvl1pPr>
            <a:lvl2pPr marL="914400" lvl="1" indent="-381000">
              <a:spcBef>
                <a:spcPts val="1600"/>
              </a:spcBef>
              <a:spcAft>
                <a:spcPts val="0"/>
              </a:spcAft>
              <a:buSzPts val="2400"/>
              <a:buChar char="○"/>
              <a:defRPr/>
            </a:lvl2pPr>
            <a:lvl3pPr marL="1371600" lvl="2" indent="-342900">
              <a:spcBef>
                <a:spcPts val="1600"/>
              </a:spcBef>
              <a:spcAft>
                <a:spcPts val="0"/>
              </a:spcAft>
              <a:buSzPts val="18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2" name="Google Shape;42;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1572600" y="5734242"/>
            <a:ext cx="5998800" cy="806700"/>
          </a:xfrm>
          <a:prstGeom prst="rect">
            <a:avLst/>
          </a:prstGeom>
        </p:spPr>
        <p:txBody>
          <a:bodyPr spcFirstLastPara="1" wrap="square" lIns="91425" tIns="91425" rIns="91425" bIns="91425" anchor="ctr" anchorCtr="0"/>
          <a:lstStyle>
            <a:lvl1pPr marL="457200" lvl="0" indent="-228600" algn="ctr">
              <a:lnSpc>
                <a:spcPct val="100000"/>
              </a:lnSpc>
              <a:spcBef>
                <a:spcPts val="1000"/>
              </a:spcBef>
              <a:spcAft>
                <a:spcPts val="0"/>
              </a:spcAft>
              <a:buSzPts val="3000"/>
              <a:buNone/>
              <a:defRPr/>
            </a:lvl1pPr>
          </a:lstStyle>
          <a:p>
            <a:endParaRPr/>
          </a:p>
        </p:txBody>
      </p:sp>
      <p:sp>
        <p:nvSpPr>
          <p:cNvPr id="45" name="Google Shape;45;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lstStyle>
            <a:lvl1pPr marL="457200" lvl="0" indent="-419100" algn="ctr">
              <a:spcBef>
                <a:spcPts val="1000"/>
              </a:spcBef>
              <a:spcAft>
                <a:spcPts val="0"/>
              </a:spcAft>
              <a:buSzPts val="3000"/>
              <a:buChar char="●"/>
              <a:defRPr/>
            </a:lvl1pPr>
            <a:lvl2pPr marL="914400" lvl="1" indent="-381000" algn="ctr">
              <a:spcBef>
                <a:spcPts val="1600"/>
              </a:spcBef>
              <a:spcAft>
                <a:spcPts val="0"/>
              </a:spcAft>
              <a:buSzPts val="2400"/>
              <a:buChar char="○"/>
              <a:defRPr/>
            </a:lvl2pPr>
            <a:lvl3pPr marL="1371600" lvl="2" indent="-342900" algn="ctr">
              <a:spcBef>
                <a:spcPts val="1600"/>
              </a:spcBef>
              <a:spcAft>
                <a:spcPts val="0"/>
              </a:spcAft>
              <a:buSzPts val="18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AFAFA"/>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0" y="0"/>
            <a:ext cx="9144000" cy="807300"/>
          </a:xfrm>
          <a:prstGeom prst="rect">
            <a:avLst/>
          </a:prstGeom>
          <a:solidFill>
            <a:schemeClr val="lt2"/>
          </a:solidFill>
          <a:ln>
            <a:noFill/>
          </a:ln>
        </p:spPr>
        <p:txBody>
          <a:bodyPr spcFirstLastPara="1" wrap="square" lIns="91425" tIns="91425" rIns="91425" bIns="91425" anchor="ctr" anchorCtr="0"/>
          <a:lstStyle>
            <a:lvl1pPr lvl="0" algn="ctr">
              <a:spcBef>
                <a:spcPts val="0"/>
              </a:spcBef>
              <a:spcAft>
                <a:spcPts val="0"/>
              </a:spcAft>
              <a:buClr>
                <a:srgbClr val="680018"/>
              </a:buClr>
              <a:buSzPts val="3600"/>
              <a:buFont typeface="Roboto Medium"/>
              <a:buNone/>
              <a:defRPr sz="3600">
                <a:solidFill>
                  <a:srgbClr val="680018"/>
                </a:solidFill>
                <a:latin typeface="Roboto Medium"/>
                <a:ea typeface="Roboto Medium"/>
                <a:cs typeface="Roboto Medium"/>
                <a:sym typeface="Roboto Medium"/>
              </a:defRPr>
            </a:lvl1pPr>
            <a:lvl2pPr lvl="1" algn="ctr">
              <a:spcBef>
                <a:spcPts val="0"/>
              </a:spcBef>
              <a:spcAft>
                <a:spcPts val="0"/>
              </a:spcAft>
              <a:buClr>
                <a:schemeClr val="dk1"/>
              </a:buClr>
              <a:buSzPts val="2800"/>
              <a:buNone/>
              <a:defRPr sz="2800">
                <a:solidFill>
                  <a:schemeClr val="dk1"/>
                </a:solidFill>
              </a:defRPr>
            </a:lvl2pPr>
            <a:lvl3pPr lvl="2" algn="ctr">
              <a:spcBef>
                <a:spcPts val="0"/>
              </a:spcBef>
              <a:spcAft>
                <a:spcPts val="0"/>
              </a:spcAft>
              <a:buClr>
                <a:schemeClr val="dk1"/>
              </a:buClr>
              <a:buSzPts val="2800"/>
              <a:buNone/>
              <a:defRPr sz="2800">
                <a:solidFill>
                  <a:schemeClr val="dk1"/>
                </a:solidFill>
              </a:defRPr>
            </a:lvl3pPr>
            <a:lvl4pPr lvl="3" algn="ctr">
              <a:spcBef>
                <a:spcPts val="0"/>
              </a:spcBef>
              <a:spcAft>
                <a:spcPts val="0"/>
              </a:spcAft>
              <a:buClr>
                <a:schemeClr val="dk1"/>
              </a:buClr>
              <a:buSzPts val="2800"/>
              <a:buNone/>
              <a:defRPr sz="2800">
                <a:solidFill>
                  <a:schemeClr val="dk1"/>
                </a:solidFill>
              </a:defRPr>
            </a:lvl4pPr>
            <a:lvl5pPr lvl="4" algn="ctr">
              <a:spcBef>
                <a:spcPts val="0"/>
              </a:spcBef>
              <a:spcAft>
                <a:spcPts val="0"/>
              </a:spcAft>
              <a:buClr>
                <a:schemeClr val="dk1"/>
              </a:buClr>
              <a:buSzPts val="2800"/>
              <a:buNone/>
              <a:defRPr sz="2800">
                <a:solidFill>
                  <a:schemeClr val="dk1"/>
                </a:solidFill>
              </a:defRPr>
            </a:lvl5pPr>
            <a:lvl6pPr lvl="5" algn="ctr">
              <a:spcBef>
                <a:spcPts val="0"/>
              </a:spcBef>
              <a:spcAft>
                <a:spcPts val="0"/>
              </a:spcAft>
              <a:buClr>
                <a:schemeClr val="dk1"/>
              </a:buClr>
              <a:buSzPts val="2800"/>
              <a:buNone/>
              <a:defRPr sz="2800">
                <a:solidFill>
                  <a:schemeClr val="dk1"/>
                </a:solidFill>
              </a:defRPr>
            </a:lvl6pPr>
            <a:lvl7pPr lvl="6" algn="ctr">
              <a:spcBef>
                <a:spcPts val="0"/>
              </a:spcBef>
              <a:spcAft>
                <a:spcPts val="0"/>
              </a:spcAft>
              <a:buClr>
                <a:schemeClr val="dk1"/>
              </a:buClr>
              <a:buSzPts val="2800"/>
              <a:buNone/>
              <a:defRPr sz="2800">
                <a:solidFill>
                  <a:schemeClr val="dk1"/>
                </a:solidFill>
              </a:defRPr>
            </a:lvl7pPr>
            <a:lvl8pPr lvl="7" algn="ctr">
              <a:spcBef>
                <a:spcPts val="0"/>
              </a:spcBef>
              <a:spcAft>
                <a:spcPts val="0"/>
              </a:spcAft>
              <a:buClr>
                <a:schemeClr val="dk1"/>
              </a:buClr>
              <a:buSzPts val="2800"/>
              <a:buNone/>
              <a:defRPr sz="2800">
                <a:solidFill>
                  <a:schemeClr val="dk1"/>
                </a:solidFill>
              </a:defRPr>
            </a:lvl8pPr>
            <a:lvl9pPr lvl="8" algn="ctr">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231824"/>
            <a:ext cx="8520600" cy="4985700"/>
          </a:xfrm>
          <a:prstGeom prst="rect">
            <a:avLst/>
          </a:prstGeom>
          <a:noFill/>
          <a:ln>
            <a:noFill/>
          </a:ln>
        </p:spPr>
        <p:txBody>
          <a:bodyPr spcFirstLastPara="1" wrap="square" lIns="91425" tIns="91425" rIns="91425" bIns="91425" anchor="t" anchorCtr="0"/>
          <a:lstStyle>
            <a:lvl1pPr marL="457200" lvl="0" indent="-419100">
              <a:lnSpc>
                <a:spcPct val="115000"/>
              </a:lnSpc>
              <a:spcBef>
                <a:spcPts val="1000"/>
              </a:spcBef>
              <a:spcAft>
                <a:spcPts val="0"/>
              </a:spcAft>
              <a:buClr>
                <a:schemeClr val="dk2"/>
              </a:buClr>
              <a:buSzPts val="3000"/>
              <a:buFont typeface="Open Sans"/>
              <a:buChar char="●"/>
              <a:defRPr sz="3000">
                <a:solidFill>
                  <a:schemeClr val="dk2"/>
                </a:solidFill>
                <a:latin typeface="Open Sans"/>
                <a:ea typeface="Open Sans"/>
                <a:cs typeface="Open Sans"/>
                <a:sym typeface="Open Sans"/>
              </a:defRPr>
            </a:lvl1pPr>
            <a:lvl2pPr marL="914400" lvl="1" indent="-381000">
              <a:lnSpc>
                <a:spcPct val="115000"/>
              </a:lnSpc>
              <a:spcBef>
                <a:spcPts val="1600"/>
              </a:spcBef>
              <a:spcAft>
                <a:spcPts val="0"/>
              </a:spcAft>
              <a:buClr>
                <a:schemeClr val="dk2"/>
              </a:buClr>
              <a:buSzPts val="2400"/>
              <a:buFont typeface="Open Sans"/>
              <a:buChar char="○"/>
              <a:defRPr sz="2400">
                <a:solidFill>
                  <a:schemeClr val="dk2"/>
                </a:solidFill>
                <a:latin typeface="Open Sans"/>
                <a:ea typeface="Open Sans"/>
                <a:cs typeface="Open Sans"/>
                <a:sym typeface="Open Sans"/>
              </a:defRPr>
            </a:lvl2pPr>
            <a:lvl3pPr marL="1371600" lvl="2" indent="-342900">
              <a:lnSpc>
                <a:spcPct val="115000"/>
              </a:lnSpc>
              <a:spcBef>
                <a:spcPts val="160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karri@b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youtu.be/womKfikWlxM?list=PLfswlygMuYWLDnezvdq8rKyY4xtjCPig4"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hyperlink" Target="http://www.rna-seqblog.com/review-of-rna-seq-data-analysis-tool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david.ncifcrf.gov/home.jsp"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253464"/>
            <a:ext cx="8520600" cy="1322417"/>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sz="3400" dirty="0" smtClean="0"/>
              <a:t>Computational Session II- RNA-Seq Analysis</a:t>
            </a:r>
            <a:endParaRPr sz="3400" dirty="0"/>
          </a:p>
        </p:txBody>
      </p:sp>
      <p:sp>
        <p:nvSpPr>
          <p:cNvPr id="57" name="Google Shape;57;p13"/>
          <p:cNvSpPr txBox="1">
            <a:spLocks noGrp="1"/>
          </p:cNvSpPr>
          <p:nvPr>
            <p:ph type="subTitle" idx="1"/>
          </p:nvPr>
        </p:nvSpPr>
        <p:spPr>
          <a:xfrm>
            <a:off x="0" y="2511461"/>
            <a:ext cx="5980055" cy="2392746"/>
          </a:xfrm>
          <a:prstGeom prst="rect">
            <a:avLst/>
          </a:prstGeom>
        </p:spPr>
        <p:txBody>
          <a:bodyPr spcFirstLastPara="1" wrap="square" lIns="91425" tIns="91425" rIns="91425" bIns="91425" anchor="t" anchorCtr="0">
            <a:noAutofit/>
          </a:bodyPr>
          <a:lstStyle/>
          <a:p>
            <a:r>
              <a:rPr lang="en-US" i="1" dirty="0" smtClean="0"/>
              <a:t>art </a:t>
            </a:r>
            <a:r>
              <a:rPr lang="en-US" i="1" dirty="0"/>
              <a:t>of trying to make one</a:t>
            </a:r>
          </a:p>
          <a:p>
            <a:r>
              <a:rPr lang="en-US" b="1" i="1" dirty="0"/>
              <a:t>BIG </a:t>
            </a:r>
            <a:r>
              <a:rPr lang="en-US" i="1" dirty="0"/>
              <a:t>thing from millions of</a:t>
            </a:r>
          </a:p>
          <a:p>
            <a:r>
              <a:rPr lang="en-US" i="1" dirty="0"/>
              <a:t>very small things</a:t>
            </a:r>
            <a:endParaRPr i="1" dirty="0"/>
          </a:p>
        </p:txBody>
      </p:sp>
      <p:sp>
        <p:nvSpPr>
          <p:cNvPr id="58" name="Google Shape;58;p13"/>
          <p:cNvSpPr txBox="1"/>
          <p:nvPr/>
        </p:nvSpPr>
        <p:spPr>
          <a:xfrm>
            <a:off x="6212512" y="5852784"/>
            <a:ext cx="3392400" cy="12684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900" b="1" dirty="0">
                <a:solidFill>
                  <a:schemeClr val="dk2"/>
                </a:solidFill>
              </a:rPr>
              <a:t>Instructor : Kritika Karri</a:t>
            </a:r>
            <a:endParaRPr sz="1900" b="1" dirty="0">
              <a:solidFill>
                <a:schemeClr val="dk2"/>
              </a:solidFill>
            </a:endParaRPr>
          </a:p>
          <a:p>
            <a:pPr marL="0" lvl="0" indent="0">
              <a:spcBef>
                <a:spcPts val="0"/>
              </a:spcBef>
              <a:spcAft>
                <a:spcPts val="0"/>
              </a:spcAft>
              <a:buNone/>
            </a:pPr>
            <a:r>
              <a:rPr lang="en" sz="1900" b="1" u="sng" dirty="0">
                <a:solidFill>
                  <a:schemeClr val="hlink"/>
                </a:solidFill>
                <a:hlinkClick r:id="rId3"/>
              </a:rPr>
              <a:t>kkarri@bu.edu</a:t>
            </a:r>
            <a:r>
              <a:rPr lang="en" sz="1900" b="1" dirty="0">
                <a:solidFill>
                  <a:schemeClr val="dk2"/>
                </a:solidFill>
              </a:rPr>
              <a:t> </a:t>
            </a:r>
            <a:endParaRPr sz="1900" b="1" dirty="0">
              <a:solidFill>
                <a:schemeClr val="dk2"/>
              </a:solidFill>
            </a:endParaRPr>
          </a:p>
        </p:txBody>
      </p:sp>
      <p:pic>
        <p:nvPicPr>
          <p:cNvPr id="2" name="Picture 1"/>
          <p:cNvPicPr>
            <a:picLocks noChangeAspect="1"/>
          </p:cNvPicPr>
          <p:nvPr/>
        </p:nvPicPr>
        <p:blipFill>
          <a:blip r:embed="rId4"/>
          <a:stretch>
            <a:fillRect/>
          </a:stretch>
        </p:blipFill>
        <p:spPr>
          <a:xfrm>
            <a:off x="5686184" y="1648412"/>
            <a:ext cx="3146115" cy="38412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0" y="0"/>
            <a:ext cx="9144000" cy="652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Transcriptome</a:t>
            </a:r>
            <a:endParaRPr sz="2400"/>
          </a:p>
        </p:txBody>
      </p:sp>
      <p:sp>
        <p:nvSpPr>
          <p:cNvPr id="64" name="Google Shape;64;p14"/>
          <p:cNvSpPr txBox="1">
            <a:spLocks noGrp="1"/>
          </p:cNvSpPr>
          <p:nvPr>
            <p:ph type="body" idx="1"/>
          </p:nvPr>
        </p:nvSpPr>
        <p:spPr>
          <a:xfrm>
            <a:off x="-1" y="739675"/>
            <a:ext cx="4970835" cy="5797312"/>
          </a:xfrm>
          <a:prstGeom prst="rect">
            <a:avLst/>
          </a:prstGeom>
        </p:spPr>
        <p:txBody>
          <a:bodyPr spcFirstLastPara="1" wrap="square" lIns="91425" tIns="91425" rIns="91425" bIns="91425" anchor="t" anchorCtr="0">
            <a:noAutofit/>
          </a:bodyPr>
          <a:lstStyle/>
          <a:p>
            <a:pPr marL="114300" indent="0">
              <a:buClr>
                <a:srgbClr val="333333"/>
              </a:buClr>
              <a:buSzPts val="1800"/>
              <a:buNone/>
            </a:pPr>
            <a:r>
              <a:rPr lang="en-US" sz="1800" b="1" dirty="0">
                <a:solidFill>
                  <a:srgbClr val="800000"/>
                </a:solidFill>
              </a:rPr>
              <a:t>Genome may be constant but an experimental condition has a pronounced effect on gene expression</a:t>
            </a:r>
          </a:p>
          <a:p>
            <a:pPr marL="457200" lvl="0" indent="-342900" rtl="0">
              <a:spcBef>
                <a:spcPts val="1000"/>
              </a:spcBef>
              <a:spcAft>
                <a:spcPts val="0"/>
              </a:spcAft>
              <a:buClr>
                <a:srgbClr val="333333"/>
              </a:buClr>
              <a:buSzPts val="1800"/>
              <a:buChar char="●"/>
            </a:pPr>
            <a:r>
              <a:rPr lang="en" sz="1800" dirty="0" smtClean="0">
                <a:solidFill>
                  <a:schemeClr val="tx1"/>
                </a:solidFill>
              </a:rPr>
              <a:t>Entire </a:t>
            </a:r>
            <a:r>
              <a:rPr lang="en" sz="1800" dirty="0">
                <a:solidFill>
                  <a:schemeClr val="tx1"/>
                </a:solidFill>
              </a:rPr>
              <a:t>set of RNA transcripts in a given cell for a specific developmental stage or physiological condition to study</a:t>
            </a:r>
            <a:endParaRPr sz="1800" dirty="0">
              <a:solidFill>
                <a:schemeClr val="tx1"/>
              </a:solidFill>
            </a:endParaRPr>
          </a:p>
          <a:p>
            <a:pPr marL="914400" lvl="1" indent="-342900" rtl="0">
              <a:spcBef>
                <a:spcPts val="0"/>
              </a:spcBef>
              <a:spcAft>
                <a:spcPts val="0"/>
              </a:spcAft>
              <a:buClr>
                <a:srgbClr val="333333"/>
              </a:buClr>
              <a:buSzPts val="1800"/>
              <a:buChar char="○"/>
            </a:pPr>
            <a:r>
              <a:rPr lang="en" sz="1800" dirty="0">
                <a:solidFill>
                  <a:schemeClr val="tx1"/>
                </a:solidFill>
              </a:rPr>
              <a:t>functional elements of the genome </a:t>
            </a:r>
            <a:endParaRPr sz="1800" dirty="0">
              <a:solidFill>
                <a:schemeClr val="tx1"/>
              </a:solidFill>
            </a:endParaRPr>
          </a:p>
          <a:p>
            <a:pPr marL="914400" lvl="1" indent="-342900" rtl="0">
              <a:spcBef>
                <a:spcPts val="0"/>
              </a:spcBef>
              <a:spcAft>
                <a:spcPts val="0"/>
              </a:spcAft>
              <a:buClr>
                <a:srgbClr val="333333"/>
              </a:buClr>
              <a:buSzPts val="1800"/>
              <a:buChar char="○"/>
            </a:pPr>
            <a:r>
              <a:rPr lang="en" sz="1800" dirty="0">
                <a:solidFill>
                  <a:schemeClr val="tx1"/>
                </a:solidFill>
              </a:rPr>
              <a:t>understanding  mechanisms of development and disease. </a:t>
            </a:r>
            <a:endParaRPr sz="1800" dirty="0">
              <a:solidFill>
                <a:schemeClr val="tx1"/>
              </a:solidFill>
            </a:endParaRPr>
          </a:p>
          <a:p>
            <a:pPr marL="457200" lvl="0" indent="-342900" rtl="0">
              <a:spcBef>
                <a:spcPts val="0"/>
              </a:spcBef>
              <a:spcAft>
                <a:spcPts val="0"/>
              </a:spcAft>
              <a:buClr>
                <a:srgbClr val="333333"/>
              </a:buClr>
              <a:buSzPts val="1800"/>
              <a:buChar char="●"/>
            </a:pPr>
            <a:r>
              <a:rPr lang="en" sz="1800" dirty="0">
                <a:solidFill>
                  <a:schemeClr val="tx1"/>
                </a:solidFill>
              </a:rPr>
              <a:t>Microarray used for large-scale RNA-level studies to </a:t>
            </a:r>
            <a:endParaRPr sz="1800" dirty="0">
              <a:solidFill>
                <a:schemeClr val="tx1"/>
              </a:solidFill>
            </a:endParaRPr>
          </a:p>
          <a:p>
            <a:pPr marL="914400" lvl="1" indent="-342900" rtl="0">
              <a:spcBef>
                <a:spcPts val="0"/>
              </a:spcBef>
              <a:spcAft>
                <a:spcPts val="0"/>
              </a:spcAft>
              <a:buClr>
                <a:srgbClr val="333333"/>
              </a:buClr>
              <a:buSzPts val="1800"/>
              <a:buChar char="○"/>
            </a:pPr>
            <a:r>
              <a:rPr lang="en" sz="1800" dirty="0">
                <a:solidFill>
                  <a:schemeClr val="tx1"/>
                </a:solidFill>
              </a:rPr>
              <a:t>identify DE genes between conditions.</a:t>
            </a:r>
            <a:endParaRPr sz="1800" dirty="0">
              <a:solidFill>
                <a:schemeClr val="tx1"/>
              </a:solidFill>
            </a:endParaRPr>
          </a:p>
          <a:p>
            <a:pPr marL="914400" lvl="1" indent="-342900" rtl="0">
              <a:spcBef>
                <a:spcPts val="0"/>
              </a:spcBef>
              <a:spcAft>
                <a:spcPts val="0"/>
              </a:spcAft>
              <a:buClr>
                <a:srgbClr val="333333"/>
              </a:buClr>
              <a:buSzPts val="1800"/>
              <a:buChar char="○"/>
            </a:pPr>
            <a:r>
              <a:rPr lang="en" sz="1800" b="1" dirty="0">
                <a:solidFill>
                  <a:schemeClr val="tx1"/>
                </a:solidFill>
              </a:rPr>
              <a:t>BUT </a:t>
            </a:r>
            <a:r>
              <a:rPr lang="en" sz="1800" dirty="0">
                <a:solidFill>
                  <a:schemeClr val="tx1"/>
                </a:solidFill>
              </a:rPr>
              <a:t>hybridization- based nature limits the ability to catalog and quantify RNA molecules expressed under various conditions. </a:t>
            </a:r>
            <a:endParaRPr sz="1800" dirty="0">
              <a:solidFill>
                <a:schemeClr val="tx1"/>
              </a:solidFill>
            </a:endParaRPr>
          </a:p>
          <a:p>
            <a:pPr marL="0" lvl="0" indent="0" rtl="0">
              <a:spcBef>
                <a:spcPts val="2400"/>
              </a:spcBef>
              <a:spcAft>
                <a:spcPts val="2400"/>
              </a:spcAft>
              <a:buNone/>
            </a:pPr>
            <a:endParaRPr sz="1800" dirty="0">
              <a:solidFill>
                <a:schemeClr val="tx1"/>
              </a:solidFill>
            </a:endParaRPr>
          </a:p>
        </p:txBody>
      </p:sp>
      <p:sp>
        <p:nvSpPr>
          <p:cNvPr id="65" name="Google Shape;65;p1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a:t>
            </a:fld>
            <a:endParaRPr/>
          </a:p>
        </p:txBody>
      </p:sp>
      <p:pic>
        <p:nvPicPr>
          <p:cNvPr id="66" name="Google Shape;66;p14"/>
          <p:cNvPicPr preferRelativeResize="0"/>
          <p:nvPr/>
        </p:nvPicPr>
        <p:blipFill rotWithShape="1">
          <a:blip r:embed="rId3">
            <a:alphaModFix/>
          </a:blip>
          <a:srcRect l="5967" t="5453" r="6911" b="5886"/>
          <a:stretch/>
        </p:blipFill>
        <p:spPr>
          <a:xfrm>
            <a:off x="5379395" y="1498059"/>
            <a:ext cx="3550596" cy="4542817"/>
          </a:xfrm>
          <a:prstGeom prst="rect">
            <a:avLst/>
          </a:prstGeom>
          <a:noFill/>
          <a:ln>
            <a:solidFill>
              <a:schemeClr val="accent3"/>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xEl>
                                              <p:pRg st="1" end="1"/>
                                            </p:txEl>
                                          </p:spTgt>
                                        </p:tgtEl>
                                        <p:attrNameLst>
                                          <p:attrName>style.visibility</p:attrName>
                                        </p:attrNameLst>
                                      </p:cBhvr>
                                      <p:to>
                                        <p:strVal val="visible"/>
                                      </p:to>
                                    </p:set>
                                    <p:animEffect transition="in" filter="fade">
                                      <p:cBhvr>
                                        <p:cTn id="7" dur="1000"/>
                                        <p:tgtEl>
                                          <p:spTgt spid="6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
                                            <p:txEl>
                                              <p:pRg st="0" end="0"/>
                                            </p:txEl>
                                          </p:spTgt>
                                        </p:tgtEl>
                                        <p:attrNameLst>
                                          <p:attrName>style.visibility</p:attrName>
                                        </p:attrNameLst>
                                      </p:cBhvr>
                                      <p:to>
                                        <p:strVal val="visible"/>
                                      </p:to>
                                    </p:set>
                                    <p:animEffect transition="in" filter="fade">
                                      <p:cBhvr>
                                        <p:cTn id="12" dur="1000"/>
                                        <p:tgtEl>
                                          <p:spTgt spid="6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
                                            <p:txEl>
                                              <p:pRg st="2" end="2"/>
                                            </p:txEl>
                                          </p:spTgt>
                                        </p:tgtEl>
                                        <p:attrNameLst>
                                          <p:attrName>style.visibility</p:attrName>
                                        </p:attrNameLst>
                                      </p:cBhvr>
                                      <p:to>
                                        <p:strVal val="visible"/>
                                      </p:to>
                                    </p:set>
                                    <p:animEffect transition="in" filter="fade">
                                      <p:cBhvr>
                                        <p:cTn id="17" dur="1000"/>
                                        <p:tgtEl>
                                          <p:spTgt spid="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
                                            <p:txEl>
                                              <p:pRg st="3" end="3"/>
                                            </p:txEl>
                                          </p:spTgt>
                                        </p:tgtEl>
                                        <p:attrNameLst>
                                          <p:attrName>style.visibility</p:attrName>
                                        </p:attrNameLst>
                                      </p:cBhvr>
                                      <p:to>
                                        <p:strVal val="visible"/>
                                      </p:to>
                                    </p:set>
                                    <p:animEffect transition="in" filter="fade">
                                      <p:cBhvr>
                                        <p:cTn id="22" dur="1000"/>
                                        <p:tgtEl>
                                          <p:spTgt spid="6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
                                            <p:txEl>
                                              <p:pRg st="4" end="4"/>
                                            </p:txEl>
                                          </p:spTgt>
                                        </p:tgtEl>
                                        <p:attrNameLst>
                                          <p:attrName>style.visibility</p:attrName>
                                        </p:attrNameLst>
                                      </p:cBhvr>
                                      <p:to>
                                        <p:strVal val="visible"/>
                                      </p:to>
                                    </p:set>
                                    <p:animEffect transition="in" filter="fade">
                                      <p:cBhvr>
                                        <p:cTn id="27" dur="1000"/>
                                        <p:tgtEl>
                                          <p:spTgt spid="6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4">
                                            <p:txEl>
                                              <p:pRg st="5" end="5"/>
                                            </p:txEl>
                                          </p:spTgt>
                                        </p:tgtEl>
                                        <p:attrNameLst>
                                          <p:attrName>style.visibility</p:attrName>
                                        </p:attrNameLst>
                                      </p:cBhvr>
                                      <p:to>
                                        <p:strVal val="visible"/>
                                      </p:to>
                                    </p:set>
                                    <p:animEffect transition="in" filter="fade">
                                      <p:cBhvr>
                                        <p:cTn id="32" dur="1000"/>
                                        <p:tgtEl>
                                          <p:spTgt spid="6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4">
                                            <p:txEl>
                                              <p:pRg st="6" end="6"/>
                                            </p:txEl>
                                          </p:spTgt>
                                        </p:tgtEl>
                                        <p:attrNameLst>
                                          <p:attrName>style.visibility</p:attrName>
                                        </p:attrNameLst>
                                      </p:cBhvr>
                                      <p:to>
                                        <p:strVal val="visible"/>
                                      </p:to>
                                    </p:set>
                                    <p:animEffect transition="in" filter="fade">
                                      <p:cBhvr>
                                        <p:cTn id="37" dur="1000"/>
                                        <p:tgtEl>
                                          <p:spTgt spid="6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dirty="0"/>
              <a:t>What is RNA-Seq Analysis</a:t>
            </a:r>
            <a:endParaRPr sz="2400" dirty="0"/>
          </a:p>
        </p:txBody>
      </p:sp>
      <p:sp>
        <p:nvSpPr>
          <p:cNvPr id="72" name="Google Shape;72;p15"/>
          <p:cNvSpPr txBox="1">
            <a:spLocks noGrp="1"/>
          </p:cNvSpPr>
          <p:nvPr>
            <p:ph type="body" idx="1"/>
          </p:nvPr>
        </p:nvSpPr>
        <p:spPr>
          <a:xfrm>
            <a:off x="193700" y="936149"/>
            <a:ext cx="8520600" cy="4985700"/>
          </a:xfrm>
          <a:prstGeom prst="rect">
            <a:avLst/>
          </a:prstGeom>
        </p:spPr>
        <p:txBody>
          <a:bodyPr spcFirstLastPara="1" wrap="square" lIns="91425" tIns="91425" rIns="91425" bIns="91425" anchor="t" anchorCtr="0">
            <a:noAutofit/>
          </a:bodyPr>
          <a:lstStyle/>
          <a:p>
            <a:pPr marL="457200" lvl="0" indent="-342900" algn="just" rtl="0">
              <a:lnSpc>
                <a:spcPct val="115000"/>
              </a:lnSpc>
              <a:spcBef>
                <a:spcPts val="0"/>
              </a:spcBef>
              <a:spcAft>
                <a:spcPts val="0"/>
              </a:spcAft>
              <a:buClr>
                <a:srgbClr val="222222"/>
              </a:buClr>
              <a:buSzPts val="1800"/>
              <a:buChar char="●"/>
            </a:pPr>
            <a:r>
              <a:rPr lang="en" sz="1800" dirty="0">
                <a:solidFill>
                  <a:srgbClr val="333333"/>
                </a:solidFill>
              </a:rPr>
              <a:t>Transcriptome sequencing (RNA-seq) by sequencing of cDNA.</a:t>
            </a:r>
            <a:endParaRPr sz="1800" dirty="0">
              <a:solidFill>
                <a:srgbClr val="333333"/>
              </a:solidFill>
            </a:endParaRPr>
          </a:p>
          <a:p>
            <a:pPr marL="457200" lvl="0" indent="-342900" algn="just" rtl="0">
              <a:lnSpc>
                <a:spcPct val="115000"/>
              </a:lnSpc>
              <a:spcBef>
                <a:spcPts val="0"/>
              </a:spcBef>
              <a:spcAft>
                <a:spcPts val="0"/>
              </a:spcAft>
              <a:buClr>
                <a:srgbClr val="222222"/>
              </a:buClr>
              <a:buSzPts val="1800"/>
              <a:buChar char="●"/>
            </a:pPr>
            <a:r>
              <a:rPr lang="en" sz="1800" dirty="0">
                <a:solidFill>
                  <a:srgbClr val="222222"/>
                </a:solidFill>
              </a:rPr>
              <a:t>RNA-seq produces millions of sequences from complex RNA samples. With this powerful approach, you can:</a:t>
            </a:r>
            <a:endParaRPr sz="1800" dirty="0">
              <a:solidFill>
                <a:srgbClr val="222222"/>
              </a:solidFill>
            </a:endParaRPr>
          </a:p>
          <a:p>
            <a:pPr marL="914400" lvl="1" indent="-342900" rtl="0">
              <a:lnSpc>
                <a:spcPct val="115000"/>
              </a:lnSpc>
              <a:spcBef>
                <a:spcPts val="0"/>
              </a:spcBef>
              <a:spcAft>
                <a:spcPts val="0"/>
              </a:spcAft>
              <a:buClr>
                <a:srgbClr val="222222"/>
              </a:buClr>
              <a:buSzPts val="1800"/>
              <a:buChar char="○"/>
            </a:pPr>
            <a:r>
              <a:rPr lang="en" sz="1800" dirty="0">
                <a:solidFill>
                  <a:srgbClr val="800000"/>
                </a:solidFill>
              </a:rPr>
              <a:t>Measure gene expression.</a:t>
            </a:r>
            <a:endParaRPr sz="1800" dirty="0">
              <a:solidFill>
                <a:srgbClr val="800000"/>
              </a:solidFill>
            </a:endParaRPr>
          </a:p>
          <a:p>
            <a:pPr marL="914400" lvl="1" indent="-342900" rtl="0">
              <a:lnSpc>
                <a:spcPct val="115000"/>
              </a:lnSpc>
              <a:spcBef>
                <a:spcPts val="0"/>
              </a:spcBef>
              <a:spcAft>
                <a:spcPts val="0"/>
              </a:spcAft>
              <a:buClr>
                <a:srgbClr val="222222"/>
              </a:buClr>
              <a:buSzPts val="1800"/>
              <a:buChar char="○"/>
            </a:pPr>
            <a:r>
              <a:rPr lang="en" sz="1800" dirty="0">
                <a:solidFill>
                  <a:srgbClr val="800000"/>
                </a:solidFill>
              </a:rPr>
              <a:t>Discover and annotate complete transcripts.</a:t>
            </a:r>
            <a:endParaRPr sz="1800" dirty="0">
              <a:solidFill>
                <a:srgbClr val="800000"/>
              </a:solidFill>
            </a:endParaRPr>
          </a:p>
          <a:p>
            <a:pPr marL="914400" lvl="1" indent="-342900" rtl="0">
              <a:lnSpc>
                <a:spcPct val="115000"/>
              </a:lnSpc>
              <a:spcBef>
                <a:spcPts val="0"/>
              </a:spcBef>
              <a:spcAft>
                <a:spcPts val="0"/>
              </a:spcAft>
              <a:buClr>
                <a:srgbClr val="222222"/>
              </a:buClr>
              <a:buSzPts val="1800"/>
              <a:buChar char="○"/>
            </a:pPr>
            <a:r>
              <a:rPr lang="en" sz="1800" dirty="0">
                <a:solidFill>
                  <a:srgbClr val="800000"/>
                </a:solidFill>
              </a:rPr>
              <a:t>Characterize alternative splicing and polyadenylation.</a:t>
            </a:r>
            <a:endParaRPr sz="1800" dirty="0">
              <a:solidFill>
                <a:srgbClr val="800000"/>
              </a:solidFill>
            </a:endParaRPr>
          </a:p>
          <a:p>
            <a:pPr marL="0" lvl="0" indent="0" rtl="0">
              <a:lnSpc>
                <a:spcPct val="115000"/>
              </a:lnSpc>
              <a:spcBef>
                <a:spcPts val="0"/>
              </a:spcBef>
              <a:spcAft>
                <a:spcPts val="0"/>
              </a:spcAft>
              <a:buNone/>
            </a:pPr>
            <a:endParaRPr sz="1800" dirty="0">
              <a:solidFill>
                <a:srgbClr val="800000"/>
              </a:solidFill>
            </a:endParaRPr>
          </a:p>
          <a:p>
            <a:pPr marL="0" lvl="0" indent="0">
              <a:lnSpc>
                <a:spcPct val="115000"/>
              </a:lnSpc>
              <a:spcBef>
                <a:spcPts val="1000"/>
              </a:spcBef>
              <a:spcAft>
                <a:spcPts val="2400"/>
              </a:spcAft>
              <a:buNone/>
            </a:pPr>
            <a:endParaRPr sz="1800" dirty="0"/>
          </a:p>
        </p:txBody>
      </p:sp>
      <p:sp>
        <p:nvSpPr>
          <p:cNvPr id="73" name="Google Shape;73;p1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a:t>
            </a:fld>
            <a:endParaRPr/>
          </a:p>
        </p:txBody>
      </p:sp>
      <p:pic>
        <p:nvPicPr>
          <p:cNvPr id="74" name="Google Shape;74;p15"/>
          <p:cNvPicPr preferRelativeResize="0"/>
          <p:nvPr/>
        </p:nvPicPr>
        <p:blipFill>
          <a:blip r:embed="rId3">
            <a:alphaModFix/>
          </a:blip>
          <a:stretch>
            <a:fillRect/>
          </a:stretch>
        </p:blipFill>
        <p:spPr>
          <a:xfrm>
            <a:off x="457200" y="3385226"/>
            <a:ext cx="7791855" cy="32782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xEl>
                                              <p:pRg st="0" end="0"/>
                                            </p:txEl>
                                          </p:spTgt>
                                        </p:tgtEl>
                                        <p:attrNameLst>
                                          <p:attrName>style.visibility</p:attrName>
                                        </p:attrNameLst>
                                      </p:cBhvr>
                                      <p:to>
                                        <p:strVal val="visible"/>
                                      </p:to>
                                    </p:set>
                                    <p:animEffect transition="in" filter="fade">
                                      <p:cBhvr>
                                        <p:cTn id="7" dur="1000"/>
                                        <p:tgtEl>
                                          <p:spTgt spid="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
                                            <p:txEl>
                                              <p:pRg st="1" end="1"/>
                                            </p:txEl>
                                          </p:spTgt>
                                        </p:tgtEl>
                                        <p:attrNameLst>
                                          <p:attrName>style.visibility</p:attrName>
                                        </p:attrNameLst>
                                      </p:cBhvr>
                                      <p:to>
                                        <p:strVal val="visible"/>
                                      </p:to>
                                    </p:set>
                                    <p:animEffect transition="in" filter="fade">
                                      <p:cBhvr>
                                        <p:cTn id="12" dur="1000"/>
                                        <p:tgtEl>
                                          <p:spTgt spid="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xEl>
                                              <p:pRg st="2" end="2"/>
                                            </p:txEl>
                                          </p:spTgt>
                                        </p:tgtEl>
                                        <p:attrNameLst>
                                          <p:attrName>style.visibility</p:attrName>
                                        </p:attrNameLst>
                                      </p:cBhvr>
                                      <p:to>
                                        <p:strVal val="visible"/>
                                      </p:to>
                                    </p:set>
                                    <p:animEffect transition="in" filter="fade">
                                      <p:cBhvr>
                                        <p:cTn id="17" dur="1000"/>
                                        <p:tgtEl>
                                          <p:spTgt spid="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2">
                                            <p:txEl>
                                              <p:pRg st="3" end="3"/>
                                            </p:txEl>
                                          </p:spTgt>
                                        </p:tgtEl>
                                        <p:attrNameLst>
                                          <p:attrName>style.visibility</p:attrName>
                                        </p:attrNameLst>
                                      </p:cBhvr>
                                      <p:to>
                                        <p:strVal val="visible"/>
                                      </p:to>
                                    </p:set>
                                    <p:animEffect transition="in" filter="fade">
                                      <p:cBhvr>
                                        <p:cTn id="22" dur="1000"/>
                                        <p:tgtEl>
                                          <p:spTgt spid="7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2">
                                            <p:txEl>
                                              <p:pRg st="4" end="4"/>
                                            </p:txEl>
                                          </p:spTgt>
                                        </p:tgtEl>
                                        <p:attrNameLst>
                                          <p:attrName>style.visibility</p:attrName>
                                        </p:attrNameLst>
                                      </p:cBhvr>
                                      <p:to>
                                        <p:strVal val="visible"/>
                                      </p:to>
                                    </p:set>
                                    <p:animEffect transition="in" filter="fade">
                                      <p:cBhvr>
                                        <p:cTn id="27" dur="1000"/>
                                        <p:tgtEl>
                                          <p:spTgt spid="7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2">
                                            <p:txEl>
                                              <p:pRg st="5" end="5"/>
                                            </p:txEl>
                                          </p:spTgt>
                                        </p:tgtEl>
                                        <p:attrNameLst>
                                          <p:attrName>style.visibility</p:attrName>
                                        </p:attrNameLst>
                                      </p:cBhvr>
                                      <p:to>
                                        <p:strVal val="visible"/>
                                      </p:to>
                                    </p:set>
                                    <p:animEffect transition="in" filter="fade">
                                      <p:cBhvr>
                                        <p:cTn id="32" dur="1000"/>
                                        <p:tgtEl>
                                          <p:spTgt spid="7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2">
                                            <p:txEl>
                                              <p:pRg st="6" end="6"/>
                                            </p:txEl>
                                          </p:spTgt>
                                        </p:tgtEl>
                                        <p:attrNameLst>
                                          <p:attrName>style.visibility</p:attrName>
                                        </p:attrNameLst>
                                      </p:cBhvr>
                                      <p:to>
                                        <p:strVal val="visible"/>
                                      </p:to>
                                    </p:set>
                                    <p:animEffect transition="in" filter="fade">
                                      <p:cBhvr>
                                        <p:cTn id="37" dur="1000"/>
                                        <p:tgtEl>
                                          <p:spTgt spid="72">
                                            <p:txEl>
                                              <p:pRg st="6" end="6"/>
                                            </p:txEl>
                                          </p:spTgt>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Applications of RNA-Seq	</a:t>
            </a:r>
            <a:endParaRPr sz="2400"/>
          </a:p>
        </p:txBody>
      </p:sp>
      <p:sp>
        <p:nvSpPr>
          <p:cNvPr id="80" name="Google Shape;80;p16"/>
          <p:cNvSpPr txBox="1">
            <a:spLocks noGrp="1"/>
          </p:cNvSpPr>
          <p:nvPr>
            <p:ph type="body" idx="1"/>
          </p:nvPr>
        </p:nvSpPr>
        <p:spPr>
          <a:xfrm>
            <a:off x="71175" y="582600"/>
            <a:ext cx="5181761" cy="5692800"/>
          </a:xfrm>
          <a:prstGeom prst="rect">
            <a:avLst/>
          </a:prstGeom>
        </p:spPr>
        <p:txBody>
          <a:bodyPr spcFirstLastPara="1" wrap="square" lIns="91425" tIns="91425" rIns="91425" bIns="91425" anchor="t" anchorCtr="0">
            <a:noAutofit/>
          </a:bodyPr>
          <a:lstStyle/>
          <a:p>
            <a:pPr marL="457200" lvl="0" indent="-342900" rtl="0">
              <a:lnSpc>
                <a:spcPct val="150000"/>
              </a:lnSpc>
              <a:spcBef>
                <a:spcPts val="1000"/>
              </a:spcBef>
              <a:spcAft>
                <a:spcPts val="0"/>
              </a:spcAft>
              <a:buSzPts val="1800"/>
              <a:buChar char="●"/>
            </a:pPr>
            <a:r>
              <a:rPr lang="en" sz="1800" b="1" dirty="0" smtClean="0">
                <a:solidFill>
                  <a:srgbClr val="800000"/>
                </a:solidFill>
              </a:rPr>
              <a:t>Functional </a:t>
            </a:r>
            <a:r>
              <a:rPr lang="en" sz="1800" b="1" dirty="0">
                <a:solidFill>
                  <a:srgbClr val="800000"/>
                </a:solidFill>
              </a:rPr>
              <a:t>studies</a:t>
            </a:r>
            <a:endParaRPr sz="1800" b="1" dirty="0">
              <a:solidFill>
                <a:srgbClr val="800000"/>
              </a:solidFill>
            </a:endParaRPr>
          </a:p>
          <a:p>
            <a:pPr marL="914400" marR="0" lvl="1" indent="-342900" algn="l" rtl="0">
              <a:lnSpc>
                <a:spcPct val="100000"/>
              </a:lnSpc>
              <a:spcBef>
                <a:spcPts val="0"/>
              </a:spcBef>
              <a:spcAft>
                <a:spcPts val="0"/>
              </a:spcAft>
              <a:buClr>
                <a:schemeClr val="dk2"/>
              </a:buClr>
              <a:buSzPts val="1800"/>
              <a:buFont typeface="Open Sans"/>
              <a:buChar char="○"/>
            </a:pPr>
            <a:r>
              <a:rPr lang="en" sz="1800" dirty="0">
                <a:solidFill>
                  <a:schemeClr val="tx1"/>
                </a:solidFill>
              </a:rPr>
              <a:t>Drug treated vs. untreated cell line  or Wild type (WT) versus knock</a:t>
            </a:r>
            <a:r>
              <a:rPr lang="en" dirty="0">
                <a:solidFill>
                  <a:schemeClr val="tx1"/>
                </a:solidFill>
              </a:rPr>
              <a:t>-</a:t>
            </a:r>
            <a:r>
              <a:rPr lang="en" sz="1800" dirty="0">
                <a:solidFill>
                  <a:schemeClr val="tx1"/>
                </a:solidFill>
              </a:rPr>
              <a:t>out (KO) mice</a:t>
            </a:r>
            <a:endParaRPr sz="1800" dirty="0">
              <a:solidFill>
                <a:schemeClr val="tx1"/>
              </a:solidFill>
            </a:endParaRPr>
          </a:p>
          <a:p>
            <a:pPr marL="457200" lvl="0" indent="-342900" rtl="0">
              <a:lnSpc>
                <a:spcPct val="150000"/>
              </a:lnSpc>
              <a:spcBef>
                <a:spcPts val="0"/>
              </a:spcBef>
              <a:spcAft>
                <a:spcPts val="0"/>
              </a:spcAft>
              <a:buSzPts val="1800"/>
              <a:buChar char="●"/>
            </a:pPr>
            <a:r>
              <a:rPr lang="en" sz="1800" b="1" dirty="0" smtClean="0">
                <a:solidFill>
                  <a:srgbClr val="800000"/>
                </a:solidFill>
              </a:rPr>
              <a:t>Some </a:t>
            </a:r>
            <a:r>
              <a:rPr lang="en" sz="1800" b="1" dirty="0">
                <a:solidFill>
                  <a:srgbClr val="800000"/>
                </a:solidFill>
              </a:rPr>
              <a:t>molecular features can only be observed at the RNA level</a:t>
            </a:r>
            <a:endParaRPr sz="1800" b="1" dirty="0">
              <a:solidFill>
                <a:srgbClr val="800000"/>
              </a:solidFill>
            </a:endParaRPr>
          </a:p>
          <a:p>
            <a:pPr marL="914400" lvl="1" indent="-342900" rtl="0">
              <a:lnSpc>
                <a:spcPct val="100000"/>
              </a:lnSpc>
              <a:spcBef>
                <a:spcPts val="0"/>
              </a:spcBef>
              <a:spcAft>
                <a:spcPts val="0"/>
              </a:spcAft>
              <a:buSzPts val="1800"/>
              <a:buChar char="○"/>
            </a:pPr>
            <a:r>
              <a:rPr lang="en" sz="1800" dirty="0">
                <a:solidFill>
                  <a:schemeClr val="tx1"/>
                </a:solidFill>
              </a:rPr>
              <a:t>Alternative isoforms, fusion transcripts, RNA editing, lincRNA </a:t>
            </a:r>
            <a:r>
              <a:rPr lang="en" sz="1800" dirty="0" smtClean="0">
                <a:solidFill>
                  <a:schemeClr val="tx1"/>
                </a:solidFill>
              </a:rPr>
              <a:t>discovery</a:t>
            </a:r>
          </a:p>
          <a:p>
            <a:pPr marL="571500" lvl="1" indent="0" rtl="0">
              <a:lnSpc>
                <a:spcPct val="100000"/>
              </a:lnSpc>
              <a:spcBef>
                <a:spcPts val="0"/>
              </a:spcBef>
              <a:spcAft>
                <a:spcPts val="0"/>
              </a:spcAft>
              <a:buSzPts val="1800"/>
              <a:buNone/>
            </a:pPr>
            <a:endParaRPr sz="1800" dirty="0">
              <a:solidFill>
                <a:schemeClr val="tx1"/>
              </a:solidFill>
            </a:endParaRPr>
          </a:p>
          <a:p>
            <a:pPr marL="457200" lvl="0" indent="-342900" rtl="0">
              <a:lnSpc>
                <a:spcPct val="100000"/>
              </a:lnSpc>
              <a:spcBef>
                <a:spcPts val="0"/>
              </a:spcBef>
              <a:spcAft>
                <a:spcPts val="0"/>
              </a:spcAft>
              <a:buSzPts val="1800"/>
              <a:buChar char="●"/>
            </a:pPr>
            <a:r>
              <a:rPr lang="en" sz="1800" b="1" dirty="0">
                <a:solidFill>
                  <a:srgbClr val="800000"/>
                </a:solidFill>
              </a:rPr>
              <a:t>Interpreting mutations that do not have an obvious effect on protein sequence</a:t>
            </a:r>
            <a:endParaRPr sz="1800" b="1" dirty="0">
              <a:solidFill>
                <a:srgbClr val="800000"/>
              </a:solidFill>
            </a:endParaRPr>
          </a:p>
          <a:p>
            <a:pPr marL="914400" lvl="1" indent="-342900" rtl="0">
              <a:lnSpc>
                <a:spcPct val="100000"/>
              </a:lnSpc>
              <a:spcBef>
                <a:spcPts val="0"/>
              </a:spcBef>
              <a:spcAft>
                <a:spcPts val="0"/>
              </a:spcAft>
              <a:buSzPts val="1800"/>
              <a:buChar char="○"/>
            </a:pPr>
            <a:r>
              <a:rPr lang="en" sz="1800" dirty="0">
                <a:solidFill>
                  <a:schemeClr val="tx1"/>
                </a:solidFill>
              </a:rPr>
              <a:t>‘Regulatory’ mutations that affect what mRNA isoform is expressed and how much</a:t>
            </a:r>
            <a:endParaRPr sz="1800" dirty="0">
              <a:solidFill>
                <a:schemeClr val="tx1"/>
              </a:solidFill>
            </a:endParaRPr>
          </a:p>
          <a:p>
            <a:pPr marL="457200" marR="0" lvl="0" indent="0" algn="l" rtl="0">
              <a:lnSpc>
                <a:spcPct val="150000"/>
              </a:lnSpc>
              <a:spcBef>
                <a:spcPts val="2400"/>
              </a:spcBef>
              <a:spcAft>
                <a:spcPts val="2400"/>
              </a:spcAft>
              <a:buNone/>
            </a:pPr>
            <a:endParaRPr sz="1800" dirty="0">
              <a:solidFill>
                <a:schemeClr val="tx1"/>
              </a:solidFill>
            </a:endParaRPr>
          </a:p>
        </p:txBody>
      </p:sp>
      <p:sp>
        <p:nvSpPr>
          <p:cNvPr id="81" name="Google Shape;81;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a:t>
            </a:fld>
            <a:endParaRPr/>
          </a:p>
        </p:txBody>
      </p:sp>
      <p:pic>
        <p:nvPicPr>
          <p:cNvPr id="82" name="Google Shape;82;p16"/>
          <p:cNvPicPr preferRelativeResize="0"/>
          <p:nvPr/>
        </p:nvPicPr>
        <p:blipFill>
          <a:blip r:embed="rId3">
            <a:alphaModFix/>
          </a:blip>
          <a:stretch>
            <a:fillRect/>
          </a:stretch>
        </p:blipFill>
        <p:spPr>
          <a:xfrm>
            <a:off x="5252937" y="1998349"/>
            <a:ext cx="3686288" cy="27779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
                                            <p:txEl>
                                              <p:pRg st="1" end="1"/>
                                            </p:txEl>
                                          </p:spTgt>
                                        </p:tgtEl>
                                        <p:attrNameLst>
                                          <p:attrName>style.visibility</p:attrName>
                                        </p:attrNameLst>
                                      </p:cBhvr>
                                      <p:to>
                                        <p:strVal val="visible"/>
                                      </p:to>
                                    </p:set>
                                    <p:animEffect transition="in" filter="fade">
                                      <p:cBhvr>
                                        <p:cTn id="12" dur="1000"/>
                                        <p:tgtEl>
                                          <p:spTgt spid="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
                                            <p:txEl>
                                              <p:pRg st="2" end="2"/>
                                            </p:txEl>
                                          </p:spTgt>
                                        </p:tgtEl>
                                        <p:attrNameLst>
                                          <p:attrName>style.visibility</p:attrName>
                                        </p:attrNameLst>
                                      </p:cBhvr>
                                      <p:to>
                                        <p:strVal val="visible"/>
                                      </p:to>
                                    </p:set>
                                    <p:animEffect transition="in" filter="fade">
                                      <p:cBhvr>
                                        <p:cTn id="17" dur="1000"/>
                                        <p:tgtEl>
                                          <p:spTgt spid="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0">
                                            <p:txEl>
                                              <p:pRg st="3" end="3"/>
                                            </p:txEl>
                                          </p:spTgt>
                                        </p:tgtEl>
                                        <p:attrNameLst>
                                          <p:attrName>style.visibility</p:attrName>
                                        </p:attrNameLst>
                                      </p:cBhvr>
                                      <p:to>
                                        <p:strVal val="visible"/>
                                      </p:to>
                                    </p:set>
                                    <p:animEffect transition="in" filter="fade">
                                      <p:cBhvr>
                                        <p:cTn id="22" dur="1000"/>
                                        <p:tgtEl>
                                          <p:spTgt spid="8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0">
                                            <p:txEl>
                                              <p:pRg st="5" end="5"/>
                                            </p:txEl>
                                          </p:spTgt>
                                        </p:tgtEl>
                                        <p:attrNameLst>
                                          <p:attrName>style.visibility</p:attrName>
                                        </p:attrNameLst>
                                      </p:cBhvr>
                                      <p:to>
                                        <p:strVal val="visible"/>
                                      </p:to>
                                    </p:set>
                                    <p:animEffect transition="in" filter="fade">
                                      <p:cBhvr>
                                        <p:cTn id="27" dur="1000"/>
                                        <p:tgtEl>
                                          <p:spTgt spid="8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0">
                                            <p:txEl>
                                              <p:pRg st="6" end="6"/>
                                            </p:txEl>
                                          </p:spTgt>
                                        </p:tgtEl>
                                        <p:attrNameLst>
                                          <p:attrName>style.visibility</p:attrName>
                                        </p:attrNameLst>
                                      </p:cBhvr>
                                      <p:to>
                                        <p:strVal val="visible"/>
                                      </p:to>
                                    </p:set>
                                    <p:animEffect transition="in" filter="fade">
                                      <p:cBhvr>
                                        <p:cTn id="32" dur="1000"/>
                                        <p:tgtEl>
                                          <p:spTgt spid="8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0" y="0"/>
            <a:ext cx="9144000" cy="5820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RNA-Seq vs Microarray</a:t>
            </a:r>
            <a:endParaRPr sz="2400"/>
          </a:p>
        </p:txBody>
      </p:sp>
      <p:sp>
        <p:nvSpPr>
          <p:cNvPr id="89" name="Google Shape;89;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5</a:t>
            </a:fld>
            <a:endParaRPr/>
          </a:p>
        </p:txBody>
      </p:sp>
      <p:pic>
        <p:nvPicPr>
          <p:cNvPr id="3074" name="Picture 2" descr="Image result for application of RNA-se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46" y="1312879"/>
            <a:ext cx="8382496" cy="43680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RNA Seq Experimental Protocol Overview</a:t>
            </a:r>
            <a:endParaRPr sz="2400"/>
          </a:p>
        </p:txBody>
      </p:sp>
      <p:sp>
        <p:nvSpPr>
          <p:cNvPr id="96" name="Google Shape;96;p1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a:p>
        </p:txBody>
      </p:sp>
      <p:pic>
        <p:nvPicPr>
          <p:cNvPr id="97" name="Google Shape;97;p18"/>
          <p:cNvPicPr preferRelativeResize="0"/>
          <p:nvPr/>
        </p:nvPicPr>
        <p:blipFill>
          <a:blip r:embed="rId3">
            <a:alphaModFix/>
          </a:blip>
          <a:stretch>
            <a:fillRect/>
          </a:stretch>
        </p:blipFill>
        <p:spPr>
          <a:xfrm>
            <a:off x="381000" y="1035900"/>
            <a:ext cx="8486812" cy="51055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Preparing a RNA-Seq Library</a:t>
            </a:r>
            <a:endParaRPr sz="2400"/>
          </a:p>
        </p:txBody>
      </p:sp>
      <p:sp>
        <p:nvSpPr>
          <p:cNvPr id="103" name="Google Shape;103;p1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a:p>
        </p:txBody>
      </p:sp>
      <p:pic>
        <p:nvPicPr>
          <p:cNvPr id="104" name="Google Shape;104;p19"/>
          <p:cNvPicPr preferRelativeResize="0"/>
          <p:nvPr/>
        </p:nvPicPr>
        <p:blipFill>
          <a:blip r:embed="rId3">
            <a:alphaModFix/>
          </a:blip>
          <a:stretch>
            <a:fillRect/>
          </a:stretch>
        </p:blipFill>
        <p:spPr>
          <a:xfrm>
            <a:off x="0" y="1609946"/>
            <a:ext cx="9143998" cy="434600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Sequencing Library - Illumina Sequencing </a:t>
            </a:r>
            <a:endParaRPr sz="2400"/>
          </a:p>
        </p:txBody>
      </p:sp>
      <p:sp>
        <p:nvSpPr>
          <p:cNvPr id="110" name="Google Shape;110;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8</a:t>
            </a:fld>
            <a:endParaRPr/>
          </a:p>
        </p:txBody>
      </p:sp>
      <p:pic>
        <p:nvPicPr>
          <p:cNvPr id="111" name="Google Shape;111;p20"/>
          <p:cNvPicPr preferRelativeResize="0"/>
          <p:nvPr/>
        </p:nvPicPr>
        <p:blipFill>
          <a:blip r:embed="rId3">
            <a:alphaModFix/>
          </a:blip>
          <a:stretch>
            <a:fillRect/>
          </a:stretch>
        </p:blipFill>
        <p:spPr>
          <a:xfrm>
            <a:off x="1436297" y="694925"/>
            <a:ext cx="6350851" cy="3766237"/>
          </a:xfrm>
          <a:prstGeom prst="rect">
            <a:avLst/>
          </a:prstGeom>
          <a:noFill/>
          <a:ln>
            <a:noFill/>
          </a:ln>
        </p:spPr>
      </p:pic>
      <p:pic>
        <p:nvPicPr>
          <p:cNvPr id="112" name="Google Shape;112;p20"/>
          <p:cNvPicPr preferRelativeResize="0"/>
          <p:nvPr/>
        </p:nvPicPr>
        <p:blipFill>
          <a:blip r:embed="rId4">
            <a:alphaModFix/>
          </a:blip>
          <a:stretch>
            <a:fillRect/>
          </a:stretch>
        </p:blipFill>
        <p:spPr>
          <a:xfrm>
            <a:off x="0" y="5787897"/>
            <a:ext cx="9144000" cy="1186405"/>
          </a:xfrm>
          <a:prstGeom prst="rect">
            <a:avLst/>
          </a:prstGeom>
          <a:noFill/>
          <a:ln w="9525" cap="flat" cmpd="sng">
            <a:solidFill>
              <a:srgbClr val="000000"/>
            </a:solidFill>
            <a:prstDash val="solid"/>
            <a:round/>
            <a:headEnd type="none" w="sm" len="sm"/>
            <a:tailEnd type="none" w="sm" len="sm"/>
          </a:ln>
        </p:spPr>
      </p:pic>
      <p:sp>
        <p:nvSpPr>
          <p:cNvPr id="113" name="Google Shape;113;p20"/>
          <p:cNvSpPr/>
          <p:nvPr/>
        </p:nvSpPr>
        <p:spPr>
          <a:xfrm>
            <a:off x="4159050" y="4864025"/>
            <a:ext cx="548700" cy="10029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4" name="Google Shape;114;p20"/>
          <p:cNvSpPr txBox="1"/>
          <p:nvPr/>
        </p:nvSpPr>
        <p:spPr>
          <a:xfrm>
            <a:off x="4970200" y="4982000"/>
            <a:ext cx="3583800" cy="5247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b="1">
                <a:solidFill>
                  <a:srgbClr val="680018"/>
                </a:solidFill>
                <a:latin typeface="Open Sans"/>
                <a:ea typeface="Open Sans"/>
                <a:cs typeface="Open Sans"/>
                <a:sym typeface="Open Sans"/>
              </a:rPr>
              <a:t>RAW DATA:  Reads in fastq.gz</a:t>
            </a:r>
            <a:endParaRPr b="1">
              <a:solidFill>
                <a:srgbClr val="680018"/>
              </a:solidFill>
              <a:latin typeface="Open Sans"/>
              <a:ea typeface="Open Sans"/>
              <a:cs typeface="Open Sans"/>
              <a:sym typeface="Open Sans"/>
            </a:endParaRPr>
          </a:p>
        </p:txBody>
      </p:sp>
      <p:sp>
        <p:nvSpPr>
          <p:cNvPr id="115" name="Google Shape;115;p20"/>
          <p:cNvSpPr txBox="1"/>
          <p:nvPr/>
        </p:nvSpPr>
        <p:spPr>
          <a:xfrm>
            <a:off x="1315800" y="4396575"/>
            <a:ext cx="7615500" cy="4674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u="sng">
                <a:solidFill>
                  <a:schemeClr val="hlink"/>
                </a:solidFill>
                <a:hlinkClick r:id="rId5"/>
              </a:rPr>
              <a:t>https://youtu.be/womKfikWlxM?list=PLfswlygMuYWLDnezvdq8rKyY4xtjCPig4</a:t>
            </a:r>
            <a:r>
              <a:rPr lang="en"/>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Design Concepts</a:t>
            </a:r>
            <a:endParaRPr sz="2400"/>
          </a:p>
        </p:txBody>
      </p:sp>
      <p:sp>
        <p:nvSpPr>
          <p:cNvPr id="121" name="Google Shape;121;p21"/>
          <p:cNvSpPr txBox="1">
            <a:spLocks noGrp="1"/>
          </p:cNvSpPr>
          <p:nvPr>
            <p:ph type="body" idx="1"/>
          </p:nvPr>
        </p:nvSpPr>
        <p:spPr>
          <a:xfrm>
            <a:off x="212649" y="582125"/>
            <a:ext cx="4538459" cy="5786400"/>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SzPts val="1800"/>
              <a:buChar char="●"/>
            </a:pPr>
            <a:r>
              <a:rPr lang="en" sz="1800" b="1" dirty="0"/>
              <a:t>Single vs Paired End Reads</a:t>
            </a:r>
            <a:r>
              <a:rPr lang="en" sz="1800" b="1" dirty="0" smtClean="0"/>
              <a:t>:</a:t>
            </a:r>
          </a:p>
          <a:p>
            <a:pPr marL="114300" lvl="0" indent="0" rtl="0">
              <a:spcBef>
                <a:spcPts val="1000"/>
              </a:spcBef>
              <a:spcAft>
                <a:spcPts val="0"/>
              </a:spcAft>
              <a:buSzPts val="1800"/>
              <a:buNone/>
            </a:pPr>
            <a:r>
              <a:rPr lang="en" sz="1800" b="1" dirty="0"/>
              <a:t>	</a:t>
            </a:r>
            <a:endParaRPr lang="en" sz="1800" b="1" dirty="0" smtClean="0"/>
          </a:p>
          <a:p>
            <a:pPr marL="457200" lvl="0" indent="-342900" rtl="0">
              <a:spcBef>
                <a:spcPts val="0"/>
              </a:spcBef>
              <a:spcAft>
                <a:spcPts val="0"/>
              </a:spcAft>
              <a:buSzPts val="1800"/>
              <a:buChar char="●"/>
            </a:pPr>
            <a:r>
              <a:rPr lang="en" sz="1800" b="1" dirty="0" smtClean="0"/>
              <a:t>Ideal Read Length </a:t>
            </a:r>
            <a:r>
              <a:rPr lang="en" sz="1800" b="1" dirty="0" smtClean="0"/>
              <a:t>:</a:t>
            </a:r>
            <a:r>
              <a:rPr lang="en-US" sz="1800" dirty="0" smtClean="0"/>
              <a:t>Longer reads can provide more reliable information about the relative locations of specific base pairs. </a:t>
            </a:r>
            <a:endParaRPr sz="1800" b="1" dirty="0" smtClean="0"/>
          </a:p>
          <a:p>
            <a:pPr marL="914400" lvl="1" indent="-342900" rtl="0">
              <a:spcBef>
                <a:spcPts val="0"/>
              </a:spcBef>
              <a:spcAft>
                <a:spcPts val="0"/>
              </a:spcAft>
              <a:buSzPts val="1800"/>
              <a:buChar char="○"/>
            </a:pPr>
            <a:r>
              <a:rPr lang="en" sz="1800" dirty="0" smtClean="0"/>
              <a:t>Gene </a:t>
            </a:r>
            <a:r>
              <a:rPr lang="en" sz="1800" dirty="0"/>
              <a:t>Expression: short single reads (50-75bp)</a:t>
            </a:r>
            <a:endParaRPr sz="1800" dirty="0"/>
          </a:p>
          <a:p>
            <a:pPr marL="914400" lvl="1" indent="-342900" rtl="0">
              <a:spcBef>
                <a:spcPts val="0"/>
              </a:spcBef>
              <a:spcAft>
                <a:spcPts val="0"/>
              </a:spcAft>
              <a:buSzPts val="1800"/>
              <a:buChar char="○"/>
            </a:pPr>
            <a:r>
              <a:rPr lang="en" sz="1800" dirty="0"/>
              <a:t>Novel Transcriptome Assembly and annotation project: Longer paired end reads ( 2x 75 bp)</a:t>
            </a:r>
            <a:endParaRPr sz="1800" dirty="0"/>
          </a:p>
          <a:p>
            <a:pPr marL="914400" lvl="1" indent="-342900" rtl="0">
              <a:spcBef>
                <a:spcPts val="0"/>
              </a:spcBef>
              <a:spcAft>
                <a:spcPts val="0"/>
              </a:spcAft>
              <a:buSzPts val="1800"/>
              <a:buChar char="○"/>
            </a:pPr>
            <a:r>
              <a:rPr lang="en" sz="1800" dirty="0"/>
              <a:t>Small RNA Analysis :  Usually 50 bp read covers the entire sequence.</a:t>
            </a:r>
            <a:endParaRPr sz="1800" dirty="0"/>
          </a:p>
          <a:p>
            <a:pPr marL="457200" lvl="0" indent="-342900" rtl="0">
              <a:spcBef>
                <a:spcPts val="0"/>
              </a:spcBef>
              <a:spcAft>
                <a:spcPts val="0"/>
              </a:spcAft>
              <a:buSzPts val="1800"/>
              <a:buChar char="●"/>
            </a:pPr>
            <a:r>
              <a:rPr lang="en" sz="1800" b="1" dirty="0"/>
              <a:t>Stranded vs Unstranded</a:t>
            </a:r>
            <a:endParaRPr sz="1800" b="1" dirty="0"/>
          </a:p>
          <a:p>
            <a:pPr marL="457200" lvl="0" indent="-342900" rtl="0">
              <a:spcBef>
                <a:spcPts val="0"/>
              </a:spcBef>
              <a:spcAft>
                <a:spcPts val="0"/>
              </a:spcAft>
              <a:buSzPts val="1800"/>
              <a:buChar char="●"/>
            </a:pPr>
            <a:r>
              <a:rPr lang="en" sz="1800" b="1" dirty="0"/>
              <a:t>Replicates</a:t>
            </a:r>
            <a:endParaRPr sz="1800" b="1" dirty="0"/>
          </a:p>
          <a:p>
            <a:pPr marL="914400" lvl="1" indent="-342900" rtl="0">
              <a:spcBef>
                <a:spcPts val="0"/>
              </a:spcBef>
              <a:spcAft>
                <a:spcPts val="0"/>
              </a:spcAft>
              <a:buSzPts val="1800"/>
              <a:buChar char="○"/>
            </a:pPr>
            <a:r>
              <a:rPr lang="en" sz="1800" dirty="0"/>
              <a:t>At least three Biological Replicate min for DE Analysis.</a:t>
            </a:r>
            <a:endParaRPr sz="1800" dirty="0"/>
          </a:p>
        </p:txBody>
      </p:sp>
      <p:sp>
        <p:nvSpPr>
          <p:cNvPr id="122" name="Google Shape;122;p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9</a:t>
            </a:fld>
            <a:endParaRPr/>
          </a:p>
        </p:txBody>
      </p:sp>
      <p:pic>
        <p:nvPicPr>
          <p:cNvPr id="123" name="Google Shape;123;p21"/>
          <p:cNvPicPr preferRelativeResize="0"/>
          <p:nvPr/>
        </p:nvPicPr>
        <p:blipFill rotWithShape="1">
          <a:blip r:embed="rId3">
            <a:alphaModFix/>
          </a:blip>
          <a:srcRect l="8106" t="16446" r="16341" b="9369"/>
          <a:stretch/>
        </p:blipFill>
        <p:spPr>
          <a:xfrm>
            <a:off x="4922197" y="1516125"/>
            <a:ext cx="4224204" cy="36784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xEl>
                                              <p:pRg st="0" end="0"/>
                                            </p:txEl>
                                          </p:spTgt>
                                        </p:tgtEl>
                                        <p:attrNameLst>
                                          <p:attrName>style.visibility</p:attrName>
                                        </p:attrNameLst>
                                      </p:cBhvr>
                                      <p:to>
                                        <p:strVal val="visible"/>
                                      </p:to>
                                    </p:set>
                                    <p:animEffect transition="in" filter="fade">
                                      <p:cBhvr>
                                        <p:cTn id="7" dur="1000"/>
                                        <p:tgtEl>
                                          <p:spTgt spid="1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1">
                                            <p:txEl>
                                              <p:pRg st="1" end="1"/>
                                            </p:txEl>
                                          </p:spTgt>
                                        </p:tgtEl>
                                        <p:attrNameLst>
                                          <p:attrName>style.visibility</p:attrName>
                                        </p:attrNameLst>
                                      </p:cBhvr>
                                      <p:to>
                                        <p:strVal val="visible"/>
                                      </p:to>
                                    </p:set>
                                    <p:animEffect transition="in" filter="fade">
                                      <p:cBhvr>
                                        <p:cTn id="12" dur="1000"/>
                                        <p:tgtEl>
                                          <p:spTgt spid="1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1">
                                            <p:txEl>
                                              <p:pRg st="2" end="2"/>
                                            </p:txEl>
                                          </p:spTgt>
                                        </p:tgtEl>
                                        <p:attrNameLst>
                                          <p:attrName>style.visibility</p:attrName>
                                        </p:attrNameLst>
                                      </p:cBhvr>
                                      <p:to>
                                        <p:strVal val="visible"/>
                                      </p:to>
                                    </p:set>
                                    <p:animEffect transition="in" filter="fade">
                                      <p:cBhvr>
                                        <p:cTn id="17" dur="1000"/>
                                        <p:tgtEl>
                                          <p:spTgt spid="1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1">
                                            <p:txEl>
                                              <p:pRg st="3" end="3"/>
                                            </p:txEl>
                                          </p:spTgt>
                                        </p:tgtEl>
                                        <p:attrNameLst>
                                          <p:attrName>style.visibility</p:attrName>
                                        </p:attrNameLst>
                                      </p:cBhvr>
                                      <p:to>
                                        <p:strVal val="visible"/>
                                      </p:to>
                                    </p:set>
                                    <p:animEffect transition="in" filter="fade">
                                      <p:cBhvr>
                                        <p:cTn id="22" dur="1000"/>
                                        <p:tgtEl>
                                          <p:spTgt spid="1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1">
                                            <p:txEl>
                                              <p:pRg st="4" end="4"/>
                                            </p:txEl>
                                          </p:spTgt>
                                        </p:tgtEl>
                                        <p:attrNameLst>
                                          <p:attrName>style.visibility</p:attrName>
                                        </p:attrNameLst>
                                      </p:cBhvr>
                                      <p:to>
                                        <p:strVal val="visible"/>
                                      </p:to>
                                    </p:set>
                                    <p:animEffect transition="in" filter="fade">
                                      <p:cBhvr>
                                        <p:cTn id="27" dur="1000"/>
                                        <p:tgtEl>
                                          <p:spTgt spid="1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1">
                                            <p:txEl>
                                              <p:pRg st="5" end="5"/>
                                            </p:txEl>
                                          </p:spTgt>
                                        </p:tgtEl>
                                        <p:attrNameLst>
                                          <p:attrName>style.visibility</p:attrName>
                                        </p:attrNameLst>
                                      </p:cBhvr>
                                      <p:to>
                                        <p:strVal val="visible"/>
                                      </p:to>
                                    </p:set>
                                    <p:animEffect transition="in" filter="fade">
                                      <p:cBhvr>
                                        <p:cTn id="32" dur="1000"/>
                                        <p:tgtEl>
                                          <p:spTgt spid="1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1">
                                            <p:txEl>
                                              <p:pRg st="6" end="6"/>
                                            </p:txEl>
                                          </p:spTgt>
                                        </p:tgtEl>
                                        <p:attrNameLst>
                                          <p:attrName>style.visibility</p:attrName>
                                        </p:attrNameLst>
                                      </p:cBhvr>
                                      <p:to>
                                        <p:strVal val="visible"/>
                                      </p:to>
                                    </p:set>
                                    <p:animEffect transition="in" filter="fade">
                                      <p:cBhvr>
                                        <p:cTn id="37" dur="1000"/>
                                        <p:tgtEl>
                                          <p:spTgt spid="12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1">
                                            <p:txEl>
                                              <p:pRg st="7" end="7"/>
                                            </p:txEl>
                                          </p:spTgt>
                                        </p:tgtEl>
                                        <p:attrNameLst>
                                          <p:attrName>style.visibility</p:attrName>
                                        </p:attrNameLst>
                                      </p:cBhvr>
                                      <p:to>
                                        <p:strVal val="visible"/>
                                      </p:to>
                                    </p:set>
                                    <p:animEffect transition="in" filter="fade">
                                      <p:cBhvr>
                                        <p:cTn id="42" dur="1000"/>
                                        <p:tgtEl>
                                          <p:spTgt spid="12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1">
                                            <p:txEl>
                                              <p:pRg st="8" end="8"/>
                                            </p:txEl>
                                          </p:spTgt>
                                        </p:tgtEl>
                                        <p:attrNameLst>
                                          <p:attrName>style.visibility</p:attrName>
                                        </p:attrNameLst>
                                      </p:cBhvr>
                                      <p:to>
                                        <p:strVal val="visible"/>
                                      </p:to>
                                    </p:set>
                                    <p:animEffect transition="in" filter="fade">
                                      <p:cBhvr>
                                        <p:cTn id="47" dur="1000"/>
                                        <p:tgtEl>
                                          <p:spTgt spid="121">
                                            <p:txEl>
                                              <p:pRg st="8" end="8"/>
                                            </p:txEl>
                                          </p:spTgt>
                                        </p:tgtEl>
                                      </p:cBhvr>
                                    </p:animEffect>
                                  </p:childTnLst>
                                </p:cTn>
                              </p:par>
                            </p:childTnLst>
                          </p:cTn>
                        </p:par>
                        <p:par>
                          <p:cTn id="48" fill="hold">
                            <p:stCondLst>
                              <p:cond delay="1000"/>
                            </p:stCondLst>
                            <p:childTnLst>
                              <p:par>
                                <p:cTn id="49" presetID="10" presetClass="entr" presetSubtype="0" fill="hold" nodeType="after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1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9030"/>
          </a:xfrm>
        </p:spPr>
        <p:txBody>
          <a:bodyPr/>
          <a:lstStyle/>
          <a:p>
            <a:r>
              <a:rPr lang="en-US" b="1" dirty="0">
                <a:solidFill>
                  <a:srgbClr val="7A4652"/>
                </a:solidFill>
                <a:latin typeface="Calibri" panose="020F0502020204030204" pitchFamily="34" charset="0"/>
                <a:cs typeface="Times New Roman" panose="02020603050405020304" pitchFamily="18" charset="0"/>
              </a:rPr>
              <a:t>Single-end vs. paired-end </a:t>
            </a:r>
            <a:r>
              <a:rPr lang="en-US" b="1" dirty="0" smtClean="0">
                <a:solidFill>
                  <a:srgbClr val="7A4652"/>
                </a:solidFill>
                <a:latin typeface="Calibri" panose="020F0502020204030204" pitchFamily="34" charset="0"/>
                <a:cs typeface="Times New Roman" panose="02020603050405020304" pitchFamily="18" charset="0"/>
              </a:rPr>
              <a:t>reading</a:t>
            </a:r>
            <a:endParaRPr lang="en-US" dirty="0">
              <a:solidFill>
                <a:srgbClr val="7A4652"/>
              </a:solidFill>
            </a:endParaRPr>
          </a:p>
        </p:txBody>
      </p:sp>
      <p:sp>
        <p:nvSpPr>
          <p:cNvPr id="3" name="Text Placeholder 2"/>
          <p:cNvSpPr>
            <a:spLocks noGrp="1"/>
          </p:cNvSpPr>
          <p:nvPr>
            <p:ph type="body" idx="1"/>
          </p:nvPr>
        </p:nvSpPr>
        <p:spPr>
          <a:xfrm>
            <a:off x="0" y="671804"/>
            <a:ext cx="5486400" cy="5894368"/>
          </a:xfrm>
        </p:spPr>
        <p:txBody>
          <a:bodyPr>
            <a:noAutofit/>
          </a:bodyPr>
          <a:lstStyle/>
          <a:p>
            <a:pPr marL="0" lvl="1" indent="0">
              <a:lnSpc>
                <a:spcPct val="100000"/>
              </a:lnSpc>
              <a:buNone/>
            </a:pPr>
            <a:r>
              <a:rPr lang="en-US" sz="1800" b="1" dirty="0" smtClean="0">
                <a:solidFill>
                  <a:srgbClr val="C00000"/>
                </a:solidFill>
                <a:latin typeface="Calibri" panose="020F0502020204030204" pitchFamily="34" charset="0"/>
                <a:cs typeface="Times New Roman" panose="02020603050405020304" pitchFamily="18" charset="0"/>
              </a:rPr>
              <a:t>SE </a:t>
            </a:r>
            <a:r>
              <a:rPr lang="en-US" sz="1800" b="1" dirty="0">
                <a:solidFill>
                  <a:srgbClr val="C00000"/>
                </a:solidFill>
                <a:latin typeface="Calibri" panose="020F0502020204030204" pitchFamily="34" charset="0"/>
                <a:cs typeface="Times New Roman" panose="02020603050405020304" pitchFamily="18" charset="0"/>
              </a:rPr>
              <a:t>: </a:t>
            </a:r>
            <a:r>
              <a:rPr lang="en-US" sz="1800" dirty="0" smtClean="0">
                <a:latin typeface="Calibri" panose="020F0502020204030204" pitchFamily="34" charset="0"/>
                <a:cs typeface="Times New Roman" panose="02020603050405020304" pitchFamily="18" charset="0"/>
              </a:rPr>
              <a:t>sequencer </a:t>
            </a:r>
            <a:r>
              <a:rPr lang="en-US" sz="1800" dirty="0">
                <a:latin typeface="Calibri" panose="020F0502020204030204" pitchFamily="34" charset="0"/>
                <a:cs typeface="Times New Roman" panose="02020603050405020304" pitchFamily="18" charset="0"/>
              </a:rPr>
              <a:t>reads a fragment from only one end to the other, generating the sequence of base pairs. </a:t>
            </a:r>
            <a:endParaRPr lang="en-US" sz="1800" dirty="0" smtClean="0">
              <a:latin typeface="Calibri" panose="020F0502020204030204" pitchFamily="34" charset="0"/>
              <a:cs typeface="Times New Roman" panose="02020603050405020304" pitchFamily="18" charset="0"/>
            </a:endParaRPr>
          </a:p>
          <a:p>
            <a:pPr marL="0" lvl="1" indent="0">
              <a:lnSpc>
                <a:spcPct val="100000"/>
              </a:lnSpc>
              <a:buNone/>
            </a:pPr>
            <a:r>
              <a:rPr lang="en-US" sz="1800" b="1" dirty="0" smtClean="0">
                <a:solidFill>
                  <a:srgbClr val="C00000"/>
                </a:solidFill>
                <a:latin typeface="Calibri" panose="020F0502020204030204" pitchFamily="34" charset="0"/>
                <a:cs typeface="Times New Roman" panose="02020603050405020304" pitchFamily="18" charset="0"/>
              </a:rPr>
              <a:t>PE</a:t>
            </a:r>
            <a:r>
              <a:rPr lang="en-US" sz="1800" b="1" dirty="0">
                <a:solidFill>
                  <a:srgbClr val="C00000"/>
                </a:solidFill>
                <a:latin typeface="Calibri" panose="020F0502020204030204" pitchFamily="34" charset="0"/>
                <a:cs typeface="Times New Roman" panose="02020603050405020304" pitchFamily="18" charset="0"/>
              </a:rPr>
              <a:t>:</a:t>
            </a:r>
            <a:r>
              <a:rPr lang="en-US" sz="1800" dirty="0">
                <a:latin typeface="Calibri" panose="020F0502020204030204" pitchFamily="34" charset="0"/>
                <a:cs typeface="Times New Roman" panose="02020603050405020304" pitchFamily="18" charset="0"/>
              </a:rPr>
              <a:t> sequencing starts at one read, finishes this direction at the specified read length, and then starts another round of reading from the opposite end of the </a:t>
            </a:r>
            <a:r>
              <a:rPr lang="en-US" sz="1800" dirty="0" smtClean="0">
                <a:latin typeface="Calibri" panose="020F0502020204030204" pitchFamily="34" charset="0"/>
                <a:cs typeface="Times New Roman" panose="02020603050405020304" pitchFamily="18" charset="0"/>
              </a:rPr>
              <a:t>fragment.</a:t>
            </a:r>
          </a:p>
          <a:p>
            <a:pPr marL="796925" lvl="1" indent="-222250">
              <a:lnSpc>
                <a:spcPct val="100000"/>
              </a:lnSpc>
              <a:buFont typeface="Arial" panose="020B0604020202020204" pitchFamily="34" charset="0"/>
              <a:buChar char="•"/>
            </a:pPr>
            <a:r>
              <a:rPr lang="en-US" sz="1800" b="1" dirty="0" smtClean="0">
                <a:latin typeface="Calibri" panose="020F0502020204030204" pitchFamily="34" charset="0"/>
                <a:cs typeface="Times New Roman" panose="02020603050405020304" pitchFamily="18" charset="0"/>
              </a:rPr>
              <a:t>ability </a:t>
            </a:r>
            <a:r>
              <a:rPr lang="en-US" sz="1800" b="1" dirty="0">
                <a:latin typeface="Calibri" panose="020F0502020204030204" pitchFamily="34" charset="0"/>
                <a:cs typeface="Times New Roman" panose="02020603050405020304" pitchFamily="18" charset="0"/>
              </a:rPr>
              <a:t>to identify the relative positions of various reads in the genome, making it much more effective than single-end reading in resolving structural rearrangements such as gene insertions, deletions, or inversions. </a:t>
            </a:r>
          </a:p>
          <a:p>
            <a:pPr marL="796925" lvl="1" indent="-222250">
              <a:lnSpc>
                <a:spcPct val="100000"/>
              </a:lnSpc>
              <a:buFont typeface="Arial" panose="020B0604020202020204" pitchFamily="34" charset="0"/>
              <a:buChar char="•"/>
            </a:pPr>
            <a:r>
              <a:rPr lang="en-US" sz="1800" b="1" dirty="0" smtClean="0">
                <a:latin typeface="Calibri" panose="020F0502020204030204" pitchFamily="34" charset="0"/>
                <a:cs typeface="Times New Roman" panose="02020603050405020304" pitchFamily="18" charset="0"/>
              </a:rPr>
              <a:t>improve </a:t>
            </a:r>
            <a:r>
              <a:rPr lang="en-US" sz="1800" b="1" dirty="0">
                <a:latin typeface="Calibri" panose="020F0502020204030204" pitchFamily="34" charset="0"/>
                <a:cs typeface="Times New Roman" panose="02020603050405020304" pitchFamily="18" charset="0"/>
              </a:rPr>
              <a:t>the assembly of repetitive regions. </a:t>
            </a:r>
            <a:endParaRPr lang="en-US" sz="1800" b="1" dirty="0" smtClean="0">
              <a:latin typeface="Calibri" panose="020F0502020204030204" pitchFamily="34" charset="0"/>
              <a:cs typeface="Times New Roman" panose="02020603050405020304" pitchFamily="18" charset="0"/>
            </a:endParaRPr>
          </a:p>
          <a:p>
            <a:pPr marL="285750" lvl="2" indent="-285750">
              <a:lnSpc>
                <a:spcPct val="100000"/>
              </a:lnSpc>
              <a:buFont typeface="Arial" panose="020B0604020202020204" pitchFamily="34" charset="0"/>
              <a:buChar char="•"/>
            </a:pPr>
            <a:r>
              <a:rPr lang="en-US" dirty="0" smtClean="0">
                <a:latin typeface="Calibri" panose="020F0502020204030204" pitchFamily="34" charset="0"/>
                <a:cs typeface="Times New Roman" panose="02020603050405020304" pitchFamily="18" charset="0"/>
              </a:rPr>
              <a:t>paired-end </a:t>
            </a:r>
            <a:r>
              <a:rPr lang="en-US" dirty="0">
                <a:latin typeface="Calibri" panose="020F0502020204030204" pitchFamily="34" charset="0"/>
                <a:cs typeface="Times New Roman" panose="02020603050405020304" pitchFamily="18" charset="0"/>
              </a:rPr>
              <a:t>reads are more expensive and time-consuming to </a:t>
            </a:r>
            <a:r>
              <a:rPr lang="en-US" dirty="0" smtClean="0">
                <a:latin typeface="Calibri" panose="020F0502020204030204" pitchFamily="34" charset="0"/>
                <a:cs typeface="Times New Roman" panose="02020603050405020304" pitchFamily="18" charset="0"/>
              </a:rPr>
              <a:t>perform.</a:t>
            </a:r>
            <a:endParaRPr lang="en-US" dirty="0">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10</a:t>
            </a:fld>
            <a:endParaRPr lang="en"/>
          </a:p>
        </p:txBody>
      </p:sp>
      <p:pic>
        <p:nvPicPr>
          <p:cNvPr id="4098" name="Picture 2" descr="Image result for single end vs paired end"/>
          <p:cNvPicPr>
            <a:picLocks noChangeAspect="1" noChangeArrowheads="1"/>
          </p:cNvPicPr>
          <p:nvPr/>
        </p:nvPicPr>
        <p:blipFill rotWithShape="1">
          <a:blip r:embed="rId2">
            <a:extLst>
              <a:ext uri="{28A0092B-C50C-407E-A947-70E740481C1C}">
                <a14:useLocalDpi xmlns:a14="http://schemas.microsoft.com/office/drawing/2010/main" val="0"/>
              </a:ext>
            </a:extLst>
          </a:blip>
          <a:srcRect l="10166" t="3944" r="11146" b="1801"/>
          <a:stretch/>
        </p:blipFill>
        <p:spPr bwMode="auto">
          <a:xfrm>
            <a:off x="4794023" y="1837177"/>
            <a:ext cx="4307734" cy="2900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422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71691"/>
          </a:xfrm>
        </p:spPr>
        <p:txBody>
          <a:bodyPr/>
          <a:lstStyle/>
          <a:p>
            <a:r>
              <a:rPr lang="en-US" sz="2400" b="1" dirty="0" smtClean="0"/>
              <a:t>Stranded vs. </a:t>
            </a:r>
            <a:r>
              <a:rPr lang="en-US" sz="2400" b="1" dirty="0" err="1" smtClean="0"/>
              <a:t>Unstranded</a:t>
            </a:r>
            <a:endParaRPr lang="en-US" sz="2400" b="1" dirty="0"/>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11</a:t>
            </a:fld>
            <a:endParaRPr lang="en"/>
          </a:p>
        </p:txBody>
      </p:sp>
      <p:pic>
        <p:nvPicPr>
          <p:cNvPr id="1026" name="Picture 2" descr="strand_specific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3772" y="1927605"/>
            <a:ext cx="4700227" cy="3325331"/>
          </a:xfrm>
          <a:prstGeom prst="rect">
            <a:avLst/>
          </a:prstGeom>
          <a:noFill/>
          <a:ln>
            <a:solidFill>
              <a:schemeClr val="accent3"/>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846305"/>
            <a:ext cx="4503906" cy="5909310"/>
          </a:xfrm>
          <a:prstGeom prst="rect">
            <a:avLst/>
          </a:prstGeom>
          <a:noFill/>
        </p:spPr>
        <p:txBody>
          <a:bodyPr wrap="square" rtlCol="0">
            <a:spAutoFit/>
          </a:bodyPr>
          <a:lstStyle/>
          <a:p>
            <a:pPr marL="285750" indent="-285750">
              <a:buFont typeface="Arial" panose="020B0604020202020204" pitchFamily="34" charset="0"/>
              <a:buChar char="•"/>
            </a:pPr>
            <a:r>
              <a:rPr lang="en-US" sz="1800" dirty="0" err="1" smtClean="0">
                <a:latin typeface="Calibri" panose="020F0502020204030204" pitchFamily="34" charset="0"/>
                <a:cs typeface="Times New Roman" panose="02020603050405020304" pitchFamily="18" charset="0"/>
              </a:rPr>
              <a:t>unstranded</a:t>
            </a:r>
            <a:r>
              <a:rPr lang="en-US" sz="1800" dirty="0" smtClean="0">
                <a:latin typeface="Calibri" panose="020F0502020204030204" pitchFamily="34" charset="0"/>
                <a:cs typeface="Times New Roman" panose="02020603050405020304" pitchFamily="18" charset="0"/>
              </a:rPr>
              <a:t> </a:t>
            </a:r>
            <a:r>
              <a:rPr lang="en-US" sz="1800" dirty="0" err="1">
                <a:latin typeface="Calibri" panose="020F0502020204030204" pitchFamily="34" charset="0"/>
                <a:cs typeface="Times New Roman" panose="02020603050405020304" pitchFamily="18" charset="0"/>
              </a:rPr>
              <a:t>RNAseq</a:t>
            </a:r>
            <a:r>
              <a:rPr lang="en-US" sz="1800" dirty="0">
                <a:latin typeface="Calibri" panose="020F0502020204030204" pitchFamily="34" charset="0"/>
                <a:cs typeface="Times New Roman" panose="02020603050405020304" pitchFamily="18" charset="0"/>
              </a:rPr>
              <a:t> </a:t>
            </a:r>
            <a:r>
              <a:rPr lang="en-US" sz="1800" dirty="0" smtClean="0">
                <a:latin typeface="Calibri" panose="020F0502020204030204" pitchFamily="34" charset="0"/>
                <a:cs typeface="Times New Roman" panose="02020603050405020304" pitchFamily="18" charset="0"/>
              </a:rPr>
              <a:t>called</a:t>
            </a:r>
            <a:r>
              <a:rPr lang="en-US" sz="1800" dirty="0">
                <a:latin typeface="Calibri" panose="020F0502020204030204" pitchFamily="34" charset="0"/>
                <a:cs typeface="Times New Roman" panose="02020603050405020304" pitchFamily="18" charset="0"/>
              </a:rPr>
              <a:t> </a:t>
            </a:r>
            <a:r>
              <a:rPr lang="en-US" sz="1800" b="1" dirty="0" err="1">
                <a:latin typeface="Calibri" panose="020F0502020204030204" pitchFamily="34" charset="0"/>
                <a:cs typeface="Times New Roman" panose="02020603050405020304" pitchFamily="18" charset="0"/>
              </a:rPr>
              <a:t>fr-unstranded</a:t>
            </a:r>
            <a:r>
              <a:rPr lang="en-US" sz="1800" dirty="0">
                <a:latin typeface="Calibri" panose="020F0502020204030204" pitchFamily="34" charset="0"/>
                <a:cs typeface="Times New Roman" panose="02020603050405020304" pitchFamily="18" charset="0"/>
              </a:rPr>
              <a:t> in </a:t>
            </a:r>
            <a:r>
              <a:rPr lang="en-US" sz="1800" dirty="0" err="1">
                <a:latin typeface="Calibri" panose="020F0502020204030204" pitchFamily="34" charset="0"/>
                <a:cs typeface="Times New Roman" panose="02020603050405020304" pitchFamily="18" charset="0"/>
              </a:rPr>
              <a:t>TopHat</a:t>
            </a:r>
            <a:r>
              <a:rPr lang="en-US" sz="1800" dirty="0">
                <a:latin typeface="Calibri" panose="020F0502020204030204" pitchFamily="34" charset="0"/>
                <a:cs typeface="Times New Roman" panose="02020603050405020304" pitchFamily="18" charset="0"/>
              </a:rPr>
              <a:t>/Cufflinks jargon</a:t>
            </a:r>
            <a:r>
              <a:rPr lang="en-US" sz="1800" dirty="0" smtClean="0">
                <a:latin typeface="Calibri" panose="020F0502020204030204" pitchFamily="34" charset="0"/>
                <a:cs typeface="Times New Roman" panose="02020603050405020304" pitchFamily="18" charset="0"/>
              </a:rPr>
              <a:t>);</a:t>
            </a:r>
          </a:p>
          <a:p>
            <a:pPr marL="285750" indent="-285750">
              <a:buFont typeface="Arial" panose="020B0604020202020204" pitchFamily="34" charset="0"/>
              <a:buChar char="•"/>
            </a:pPr>
            <a:r>
              <a:rPr lang="en-US" sz="1800" i="1" dirty="0" smtClean="0">
                <a:latin typeface="Calibri" panose="020F0502020204030204" pitchFamily="34" charset="0"/>
                <a:cs typeface="Times New Roman" panose="02020603050405020304" pitchFamily="18" charset="0"/>
              </a:rPr>
              <a:t>Library </a:t>
            </a:r>
            <a:r>
              <a:rPr lang="en-US" sz="1800" i="1" dirty="0">
                <a:latin typeface="Calibri" panose="020F0502020204030204" pitchFamily="34" charset="0"/>
                <a:cs typeface="Times New Roman" panose="02020603050405020304" pitchFamily="18" charset="0"/>
              </a:rPr>
              <a:t>Strand</a:t>
            </a:r>
            <a:r>
              <a:rPr lang="en-US" sz="1800" dirty="0">
                <a:latin typeface="Calibri" panose="020F0502020204030204" pitchFamily="34" charset="0"/>
                <a:cs typeface="Times New Roman" panose="02020603050405020304" pitchFamily="18" charset="0"/>
              </a:rPr>
              <a:t>: whether the 'first strand' or 'second strand' of cDNA was used to prepare the library. </a:t>
            </a:r>
            <a:endParaRPr lang="en-US" sz="1800" dirty="0" smtClean="0">
              <a:latin typeface="Calibri" panose="020F0502020204030204" pitchFamily="34" charset="0"/>
              <a:cs typeface="Times New Roman" panose="02020603050405020304" pitchFamily="18" charset="0"/>
            </a:endParaRPr>
          </a:p>
          <a:p>
            <a:pPr algn="ctr"/>
            <a:r>
              <a:rPr lang="en-US" sz="1800" b="1" dirty="0" smtClean="0">
                <a:solidFill>
                  <a:srgbClr val="7A4652"/>
                </a:solidFill>
                <a:latin typeface="Calibri" panose="020F0502020204030204" pitchFamily="34" charset="0"/>
                <a:cs typeface="Times New Roman" panose="02020603050405020304" pitchFamily="18" charset="0"/>
              </a:rPr>
              <a:t>NOTE: Different from single vs paired end</a:t>
            </a:r>
            <a:endParaRPr lang="en-US" sz="1800" b="1" dirty="0">
              <a:solidFill>
                <a:srgbClr val="7A4652"/>
              </a:solidFill>
              <a:latin typeface="Calibri" panose="020F0502020204030204" pitchFamily="34" charset="0"/>
              <a:cs typeface="Times New Roman" panose="02020603050405020304" pitchFamily="18" charset="0"/>
            </a:endParaRPr>
          </a:p>
          <a:p>
            <a:endParaRPr lang="en-US" sz="1800" dirty="0" smtClean="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b="1" dirty="0" smtClean="0">
                <a:solidFill>
                  <a:srgbClr val="7A4652"/>
                </a:solidFill>
                <a:latin typeface="Calibri" panose="020F0502020204030204" pitchFamily="34" charset="0"/>
                <a:cs typeface="Times New Roman" panose="02020603050405020304" pitchFamily="18" charset="0"/>
              </a:rPr>
              <a:t>"</a:t>
            </a:r>
            <a:r>
              <a:rPr lang="en-US" sz="1800" b="1" dirty="0">
                <a:solidFill>
                  <a:srgbClr val="7A4652"/>
                </a:solidFill>
                <a:latin typeface="Calibri" panose="020F0502020204030204" pitchFamily="34" charset="0"/>
                <a:cs typeface="Times New Roman" panose="02020603050405020304" pitchFamily="18" charset="0"/>
              </a:rPr>
              <a:t>First strand" </a:t>
            </a:r>
            <a:r>
              <a:rPr lang="en-US" sz="1800" dirty="0">
                <a:latin typeface="Calibri" panose="020F0502020204030204" pitchFamily="34" charset="0"/>
                <a:cs typeface="Times New Roman" panose="02020603050405020304" pitchFamily="18" charset="0"/>
              </a:rPr>
              <a:t>corresponds to the "template"/ "antisense" / "-" strand and has the reverse complement sequence of the transcribed </a:t>
            </a:r>
            <a:r>
              <a:rPr lang="en-US" sz="1800" dirty="0" smtClean="0">
                <a:latin typeface="Calibri" panose="020F0502020204030204" pitchFamily="34" charset="0"/>
                <a:cs typeface="Times New Roman" panose="02020603050405020304" pitchFamily="18" charset="0"/>
              </a:rPr>
              <a:t>mRNA. (</a:t>
            </a:r>
            <a:r>
              <a:rPr lang="en-US" sz="1800" dirty="0" err="1" smtClean="0">
                <a:latin typeface="Calibri" panose="020F0502020204030204" pitchFamily="34" charset="0"/>
                <a:cs typeface="Times New Roman" panose="02020603050405020304" pitchFamily="18" charset="0"/>
              </a:rPr>
              <a:t>dUTP</a:t>
            </a:r>
            <a:r>
              <a:rPr lang="en-US" sz="1800" dirty="0" smtClean="0">
                <a:latin typeface="Calibri" panose="020F0502020204030204" pitchFamily="34" charset="0"/>
                <a:cs typeface="Times New Roman" panose="02020603050405020304" pitchFamily="18" charset="0"/>
              </a:rPr>
              <a:t> protocol or Illumina </a:t>
            </a:r>
            <a:r>
              <a:rPr lang="en-US" sz="1800" dirty="0" err="1" smtClean="0">
                <a:latin typeface="Calibri" panose="020F0502020204030204" pitchFamily="34" charset="0"/>
                <a:cs typeface="Times New Roman" panose="02020603050405020304" pitchFamily="18" charset="0"/>
              </a:rPr>
              <a:t>TrueSeq</a:t>
            </a:r>
            <a:r>
              <a:rPr lang="en-US" sz="1800" dirty="0" smtClean="0">
                <a:latin typeface="Calibri" panose="020F0502020204030204" pitchFamily="34" charset="0"/>
                <a:cs typeface="Times New Roman" panose="02020603050405020304" pitchFamily="18" charset="0"/>
              </a:rPr>
              <a:t> </a:t>
            </a:r>
            <a:r>
              <a:rPr lang="en-US" sz="1800" dirty="0" err="1" smtClean="0">
                <a:latin typeface="Calibri" panose="020F0502020204030204" pitchFamily="34" charset="0"/>
                <a:cs typeface="Times New Roman" panose="02020603050405020304" pitchFamily="18" charset="0"/>
              </a:rPr>
              <a:t>RNAseq</a:t>
            </a:r>
            <a:r>
              <a:rPr lang="en-US" sz="1800" dirty="0" smtClean="0">
                <a:latin typeface="Calibri" panose="020F0502020204030204" pitchFamily="34" charset="0"/>
                <a:cs typeface="Times New Roman" panose="02020603050405020304" pitchFamily="18" charset="0"/>
              </a:rPr>
              <a:t> kits)</a:t>
            </a:r>
          </a:p>
          <a:p>
            <a:pPr marL="285750" indent="-285750">
              <a:buFont typeface="Arial" panose="020B0604020202020204" pitchFamily="34" charset="0"/>
              <a:buChar char="•"/>
            </a:pPr>
            <a:r>
              <a:rPr lang="en-US" sz="1800" b="1" dirty="0" smtClean="0">
                <a:solidFill>
                  <a:srgbClr val="7A4652"/>
                </a:solidFill>
                <a:latin typeface="Calibri" panose="020F0502020204030204" pitchFamily="34" charset="0"/>
                <a:cs typeface="Times New Roman" panose="02020603050405020304" pitchFamily="18" charset="0"/>
              </a:rPr>
              <a:t>“Second </a:t>
            </a:r>
            <a:r>
              <a:rPr lang="en-US" sz="1800" b="1" dirty="0">
                <a:solidFill>
                  <a:srgbClr val="7A4652"/>
                </a:solidFill>
                <a:latin typeface="Calibri" panose="020F0502020204030204" pitchFamily="34" charset="0"/>
                <a:cs typeface="Times New Roman" panose="02020603050405020304" pitchFamily="18" charset="0"/>
              </a:rPr>
              <a:t>strand" </a:t>
            </a:r>
            <a:r>
              <a:rPr lang="en-US" sz="1800" dirty="0">
                <a:latin typeface="Calibri" panose="020F0502020204030204" pitchFamily="34" charset="0"/>
                <a:cs typeface="Times New Roman" panose="02020603050405020304" pitchFamily="18" charset="0"/>
              </a:rPr>
              <a:t>corresponds to the "coding" /"sense" /"+" strand which has the same sequence as the RNA that is transcribed. </a:t>
            </a:r>
            <a:endParaRPr lang="en-US" sz="1800" dirty="0" smtClean="0">
              <a:latin typeface="Calibri" panose="020F0502020204030204" pitchFamily="34" charset="0"/>
              <a:cs typeface="Times New Roman" panose="02020603050405020304" pitchFamily="18" charset="0"/>
            </a:endParaRPr>
          </a:p>
          <a:p>
            <a:pPr marL="285750" lvl="1" indent="-285750">
              <a:buFont typeface="Arial" panose="020B0604020202020204" pitchFamily="34" charset="0"/>
              <a:buChar char="•"/>
            </a:pPr>
            <a:r>
              <a:rPr lang="en-US" sz="1800" dirty="0" smtClean="0">
                <a:latin typeface="Calibri" panose="020F0502020204030204" pitchFamily="34" charset="0"/>
                <a:cs typeface="Times New Roman" panose="02020603050405020304" pitchFamily="18" charset="0"/>
              </a:rPr>
              <a:t>For </a:t>
            </a:r>
            <a:r>
              <a:rPr lang="en-US" sz="1800" b="1" dirty="0">
                <a:solidFill>
                  <a:srgbClr val="7A4652"/>
                </a:solidFill>
                <a:latin typeface="Calibri" panose="020F0502020204030204" pitchFamily="34" charset="0"/>
                <a:cs typeface="Times New Roman" panose="02020603050405020304" pitchFamily="18" charset="0"/>
              </a:rPr>
              <a:t>paired-end strand-specific</a:t>
            </a:r>
            <a:r>
              <a:rPr lang="en-US" sz="1800" dirty="0">
                <a:latin typeface="Calibri" panose="020F0502020204030204" pitchFamily="34" charset="0"/>
                <a:cs typeface="Times New Roman" panose="02020603050405020304" pitchFamily="18" charset="0"/>
              </a:rPr>
              <a:t> sequencing studies, sequencing the 'first strand" is sometimes referred to as "mate2_sense" (i.e. mate 2 of the paired-end reads comes from the sense strand). </a:t>
            </a:r>
            <a:endParaRPr lang="en-US" sz="18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5357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Design Concepts - Stranded vs unstranded</a:t>
            </a:r>
            <a:endParaRPr sz="2400"/>
          </a:p>
        </p:txBody>
      </p:sp>
      <p:sp>
        <p:nvSpPr>
          <p:cNvPr id="129" name="Google Shape;129;p22"/>
          <p:cNvSpPr txBox="1">
            <a:spLocks noGrp="1"/>
          </p:cNvSpPr>
          <p:nvPr>
            <p:ph type="body" idx="1"/>
          </p:nvPr>
        </p:nvSpPr>
        <p:spPr>
          <a:xfrm>
            <a:off x="250200" y="679825"/>
            <a:ext cx="8643600" cy="4834500"/>
          </a:xfrm>
          <a:prstGeom prst="rect">
            <a:avLst/>
          </a:prstGeom>
        </p:spPr>
        <p:txBody>
          <a:bodyPr spcFirstLastPara="1" wrap="square" lIns="91425" tIns="91425" rIns="91425" bIns="91425" anchor="t" anchorCtr="0">
            <a:noAutofit/>
          </a:bodyPr>
          <a:lstStyle/>
          <a:p>
            <a:pPr marL="0" lvl="0" indent="0">
              <a:spcBef>
                <a:spcPts val="1000"/>
              </a:spcBef>
              <a:spcAft>
                <a:spcPts val="0"/>
              </a:spcAft>
              <a:buNone/>
            </a:pPr>
            <a:r>
              <a:rPr lang="en" sz="1800" b="1">
                <a:solidFill>
                  <a:srgbClr val="333333"/>
                </a:solidFill>
              </a:rPr>
              <a:t>stranded RNAseq</a:t>
            </a:r>
            <a:r>
              <a:rPr lang="en" sz="1800">
                <a:solidFill>
                  <a:srgbClr val="333333"/>
                </a:solidFill>
              </a:rPr>
              <a:t> can distinguish whether the reads are derived from forward- or reverse-encoded transcripts.</a:t>
            </a:r>
            <a:endParaRPr sz="1800">
              <a:solidFill>
                <a:srgbClr val="333333"/>
              </a:solidFill>
            </a:endParaRPr>
          </a:p>
          <a:p>
            <a:pPr marL="0" lvl="0" indent="0" rtl="0">
              <a:spcBef>
                <a:spcPts val="2400"/>
              </a:spcBef>
              <a:spcAft>
                <a:spcPts val="2400"/>
              </a:spcAft>
              <a:buClr>
                <a:srgbClr val="000000"/>
              </a:buClr>
              <a:buSzPts val="1100"/>
              <a:buFont typeface="Arial"/>
              <a:buNone/>
            </a:pPr>
            <a:endParaRPr sz="1800">
              <a:solidFill>
                <a:srgbClr val="333333"/>
              </a:solidFill>
            </a:endParaRPr>
          </a:p>
        </p:txBody>
      </p:sp>
      <p:sp>
        <p:nvSpPr>
          <p:cNvPr id="130" name="Google Shape;130;p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12</a:t>
            </a:fld>
            <a:endParaRPr/>
          </a:p>
        </p:txBody>
      </p:sp>
      <p:pic>
        <p:nvPicPr>
          <p:cNvPr id="131" name="Google Shape;131;p22"/>
          <p:cNvPicPr preferRelativeResize="0"/>
          <p:nvPr/>
        </p:nvPicPr>
        <p:blipFill>
          <a:blip r:embed="rId3">
            <a:alphaModFix/>
          </a:blip>
          <a:stretch>
            <a:fillRect/>
          </a:stretch>
        </p:blipFill>
        <p:spPr>
          <a:xfrm>
            <a:off x="806825" y="1922172"/>
            <a:ext cx="7792349" cy="48343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13</a:t>
            </a:fld>
            <a:endParaRPr/>
          </a:p>
        </p:txBody>
      </p:sp>
      <p:pic>
        <p:nvPicPr>
          <p:cNvPr id="137" name="Google Shape;137;p23"/>
          <p:cNvPicPr preferRelativeResize="0"/>
          <p:nvPr/>
        </p:nvPicPr>
        <p:blipFill rotWithShape="1">
          <a:blip r:embed="rId3">
            <a:alphaModFix/>
          </a:blip>
          <a:srcRect l="5751" r="6575"/>
          <a:stretch/>
        </p:blipFill>
        <p:spPr>
          <a:xfrm>
            <a:off x="379379" y="666876"/>
            <a:ext cx="4585746" cy="5889568"/>
          </a:xfrm>
          <a:prstGeom prst="rect">
            <a:avLst/>
          </a:prstGeom>
          <a:noFill/>
          <a:ln>
            <a:noFill/>
          </a:ln>
        </p:spPr>
      </p:pic>
      <p:sp>
        <p:nvSpPr>
          <p:cNvPr id="138" name="Google Shape;138;p23"/>
          <p:cNvSpPr txBox="1"/>
          <p:nvPr/>
        </p:nvSpPr>
        <p:spPr>
          <a:xfrm>
            <a:off x="5096175" y="899850"/>
            <a:ext cx="3925200" cy="4863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endParaRPr sz="1800" dirty="0">
              <a:latin typeface="Open Sans"/>
              <a:ea typeface="Open Sans"/>
              <a:cs typeface="Open Sans"/>
              <a:sym typeface="Open Sans"/>
            </a:endParaRPr>
          </a:p>
          <a:p>
            <a:pPr marL="457200" lvl="0" indent="-342900" rtl="0">
              <a:spcBef>
                <a:spcPts val="0"/>
              </a:spcBef>
              <a:spcAft>
                <a:spcPts val="0"/>
              </a:spcAft>
              <a:buSzPts val="1800"/>
              <a:buFont typeface="Open Sans"/>
              <a:buChar char="●"/>
            </a:pPr>
            <a:r>
              <a:rPr lang="en" sz="1800" dirty="0">
                <a:latin typeface="Open Sans"/>
                <a:ea typeface="Open Sans"/>
                <a:cs typeface="Open Sans"/>
                <a:sym typeface="Open Sans"/>
              </a:rPr>
              <a:t>RNA seq data can be used to address a variety of biological problems.</a:t>
            </a:r>
            <a:endParaRPr sz="1800" dirty="0">
              <a:latin typeface="Open Sans"/>
              <a:ea typeface="Open Sans"/>
              <a:cs typeface="Open Sans"/>
              <a:sym typeface="Open Sans"/>
            </a:endParaRPr>
          </a:p>
          <a:p>
            <a:pPr marL="457200" lvl="0" indent="-342900" rtl="0">
              <a:spcBef>
                <a:spcPts val="0"/>
              </a:spcBef>
              <a:spcAft>
                <a:spcPts val="0"/>
              </a:spcAft>
              <a:buSzPts val="1800"/>
              <a:buFont typeface="Open Sans"/>
              <a:buChar char="●"/>
            </a:pPr>
            <a:r>
              <a:rPr lang="en" sz="1800" dirty="0">
                <a:latin typeface="Open Sans"/>
                <a:ea typeface="Open Sans"/>
                <a:cs typeface="Open Sans"/>
                <a:sym typeface="Open Sans"/>
              </a:rPr>
              <a:t>The analysis, tools, and methods can different depending on the problem of study.</a:t>
            </a:r>
            <a:endParaRPr sz="1800" dirty="0">
              <a:latin typeface="Open Sans"/>
              <a:ea typeface="Open Sans"/>
              <a:cs typeface="Open Sans"/>
              <a:sym typeface="Open Sans"/>
            </a:endParaRPr>
          </a:p>
          <a:p>
            <a:pPr marL="0" lvl="0" indent="0" rtl="0">
              <a:spcBef>
                <a:spcPts val="0"/>
              </a:spcBef>
              <a:spcAft>
                <a:spcPts val="0"/>
              </a:spcAft>
              <a:buNone/>
            </a:pPr>
            <a:endParaRPr sz="1800" dirty="0">
              <a:latin typeface="Open Sans"/>
              <a:ea typeface="Open Sans"/>
              <a:cs typeface="Open Sans"/>
              <a:sym typeface="Open Sans"/>
            </a:endParaRPr>
          </a:p>
          <a:p>
            <a:pPr marL="0" lvl="0" indent="0" rtl="0">
              <a:spcBef>
                <a:spcPts val="0"/>
              </a:spcBef>
              <a:spcAft>
                <a:spcPts val="0"/>
              </a:spcAft>
              <a:buNone/>
            </a:pPr>
            <a:r>
              <a:rPr lang="en" sz="1800" dirty="0">
                <a:latin typeface="Open Sans"/>
                <a:ea typeface="Open Sans"/>
                <a:cs typeface="Open Sans"/>
                <a:sym typeface="Open Sans"/>
              </a:rPr>
              <a:t>Useful Review for different RNA Seq Tools : </a:t>
            </a:r>
            <a:r>
              <a:rPr lang="en" sz="1800" u="sng" dirty="0">
                <a:solidFill>
                  <a:schemeClr val="hlink"/>
                </a:solidFill>
                <a:latin typeface="Open Sans"/>
                <a:ea typeface="Open Sans"/>
                <a:cs typeface="Open Sans"/>
                <a:sym typeface="Open Sans"/>
                <a:hlinkClick r:id="rId4"/>
              </a:rPr>
              <a:t>http://www.rna-seqblog.com/review-of-rna-seq-data-analysis-tools/</a:t>
            </a:r>
            <a:r>
              <a:rPr lang="en" sz="1800" dirty="0">
                <a:latin typeface="Open Sans"/>
                <a:ea typeface="Open Sans"/>
                <a:cs typeface="Open Sans"/>
                <a:sym typeface="Open Sans"/>
              </a:rPr>
              <a:t> </a:t>
            </a:r>
            <a:endParaRPr sz="1800" dirty="0">
              <a:latin typeface="Open Sans"/>
              <a:ea typeface="Open Sans"/>
              <a:cs typeface="Open Sans"/>
              <a:sym typeface="Open Sans"/>
            </a:endParaRPr>
          </a:p>
        </p:txBody>
      </p:sp>
      <p:sp>
        <p:nvSpPr>
          <p:cNvPr id="139" name="Google Shape;139;p23"/>
          <p:cNvSpPr txBox="1"/>
          <p:nvPr/>
        </p:nvSpPr>
        <p:spPr>
          <a:xfrm>
            <a:off x="684350" y="84450"/>
            <a:ext cx="7586100" cy="7572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b="1">
                <a:solidFill>
                  <a:srgbClr val="680018"/>
                </a:solidFill>
                <a:latin typeface="Open Sans"/>
                <a:ea typeface="Open Sans"/>
                <a:cs typeface="Open Sans"/>
                <a:sym typeface="Open Sans"/>
              </a:rPr>
              <a:t>Overview of RNA Seq Analysis</a:t>
            </a:r>
            <a:endParaRPr sz="2400" b="1">
              <a:solidFill>
                <a:srgbClr val="680018"/>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14</a:t>
            </a:fld>
            <a:endParaRPr/>
          </a:p>
        </p:txBody>
      </p:sp>
      <p:pic>
        <p:nvPicPr>
          <p:cNvPr id="145" name="Google Shape;145;p24"/>
          <p:cNvPicPr preferRelativeResize="0"/>
          <p:nvPr/>
        </p:nvPicPr>
        <p:blipFill>
          <a:blip r:embed="rId3">
            <a:alphaModFix/>
          </a:blip>
          <a:stretch>
            <a:fillRect/>
          </a:stretch>
        </p:blipFill>
        <p:spPr>
          <a:xfrm>
            <a:off x="87550" y="145916"/>
            <a:ext cx="9056450" cy="643628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5"/>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Data Quality Assessment: Trimming</a:t>
            </a:r>
            <a:endParaRPr sz="2400"/>
          </a:p>
        </p:txBody>
      </p:sp>
      <p:sp>
        <p:nvSpPr>
          <p:cNvPr id="151" name="Google Shape;151;p25"/>
          <p:cNvSpPr txBox="1">
            <a:spLocks noGrp="1"/>
          </p:cNvSpPr>
          <p:nvPr>
            <p:ph type="body" idx="1"/>
          </p:nvPr>
        </p:nvSpPr>
        <p:spPr>
          <a:xfrm>
            <a:off x="132725" y="1117925"/>
            <a:ext cx="8699700" cy="5099700"/>
          </a:xfrm>
          <a:prstGeom prst="rect">
            <a:avLst/>
          </a:prstGeom>
        </p:spPr>
        <p:txBody>
          <a:bodyPr spcFirstLastPara="1" wrap="square" lIns="91425" tIns="91425" rIns="91425" bIns="91425" anchor="t" anchorCtr="0">
            <a:noAutofit/>
          </a:bodyPr>
          <a:lstStyle/>
          <a:p>
            <a:pPr marL="457200" lvl="0" indent="-342900" algn="just" rtl="0">
              <a:spcBef>
                <a:spcPts val="1000"/>
              </a:spcBef>
              <a:spcAft>
                <a:spcPts val="0"/>
              </a:spcAft>
              <a:buClr>
                <a:srgbClr val="000000"/>
              </a:buClr>
              <a:buSzPts val="1800"/>
              <a:buChar char="●"/>
            </a:pPr>
            <a:r>
              <a:rPr lang="en" sz="1800" b="1" dirty="0">
                <a:solidFill>
                  <a:srgbClr val="000000"/>
                </a:solidFill>
              </a:rPr>
              <a:t>Adaptor Trimming:</a:t>
            </a:r>
            <a:endParaRPr sz="1800" b="1" dirty="0">
              <a:solidFill>
                <a:srgbClr val="000000"/>
              </a:solidFill>
            </a:endParaRPr>
          </a:p>
          <a:p>
            <a:pPr marL="914400" lvl="1" indent="-342900" algn="just" rtl="0">
              <a:spcBef>
                <a:spcPts val="0"/>
              </a:spcBef>
              <a:spcAft>
                <a:spcPts val="0"/>
              </a:spcAft>
              <a:buClr>
                <a:srgbClr val="000000"/>
              </a:buClr>
              <a:buSzPts val="1800"/>
              <a:buChar char="○"/>
            </a:pPr>
            <a:r>
              <a:rPr lang="en" sz="1800" dirty="0">
                <a:solidFill>
                  <a:srgbClr val="000000"/>
                </a:solidFill>
              </a:rPr>
              <a:t>May increase mapping rates</a:t>
            </a:r>
            <a:endParaRPr sz="1800" dirty="0">
              <a:solidFill>
                <a:srgbClr val="000000"/>
              </a:solidFill>
            </a:endParaRPr>
          </a:p>
          <a:p>
            <a:pPr marL="914400" lvl="1" indent="-342900" algn="just" rtl="0">
              <a:spcBef>
                <a:spcPts val="0"/>
              </a:spcBef>
              <a:spcAft>
                <a:spcPts val="0"/>
              </a:spcAft>
              <a:buClr>
                <a:srgbClr val="000000"/>
              </a:buClr>
              <a:buSzPts val="1800"/>
              <a:buChar char="○"/>
            </a:pPr>
            <a:r>
              <a:rPr lang="en" sz="1800" dirty="0">
                <a:solidFill>
                  <a:srgbClr val="000000"/>
                </a:solidFill>
              </a:rPr>
              <a:t>Absolutely essential for small RNA</a:t>
            </a:r>
            <a:endParaRPr sz="1800" dirty="0">
              <a:solidFill>
                <a:srgbClr val="000000"/>
              </a:solidFill>
            </a:endParaRPr>
          </a:p>
          <a:p>
            <a:pPr marL="914400" lvl="1" indent="-342900" algn="just" rtl="0">
              <a:spcBef>
                <a:spcPts val="0"/>
              </a:spcBef>
              <a:spcAft>
                <a:spcPts val="0"/>
              </a:spcAft>
              <a:buClr>
                <a:srgbClr val="000000"/>
              </a:buClr>
              <a:buSzPts val="1800"/>
              <a:buChar char="○"/>
            </a:pPr>
            <a:r>
              <a:rPr lang="en" sz="1800" dirty="0">
                <a:solidFill>
                  <a:srgbClr val="000000"/>
                </a:solidFill>
              </a:rPr>
              <a:t>Improves  de novo assemblies</a:t>
            </a:r>
            <a:endParaRPr sz="1800" dirty="0">
              <a:solidFill>
                <a:srgbClr val="000000"/>
              </a:solidFill>
            </a:endParaRPr>
          </a:p>
          <a:p>
            <a:pPr marL="1371600" lvl="2" indent="-342900" algn="just" rtl="0">
              <a:spcBef>
                <a:spcPts val="0"/>
              </a:spcBef>
              <a:spcAft>
                <a:spcPts val="0"/>
              </a:spcAft>
              <a:buClr>
                <a:srgbClr val="000000"/>
              </a:buClr>
              <a:buSzPts val="1800"/>
              <a:buChar char="■"/>
            </a:pPr>
            <a:r>
              <a:rPr lang="en" sz="1800" dirty="0">
                <a:solidFill>
                  <a:srgbClr val="000000"/>
                </a:solidFill>
              </a:rPr>
              <a:t>Trim Galore! uses the first 13 bp of Illumina standard adapters ('AGATCGGAAGAGC') by default (suitable for both ends of paired-end libraries), but accepts other adapter sequence, too</a:t>
            </a:r>
            <a:endParaRPr sz="1800" dirty="0">
              <a:solidFill>
                <a:srgbClr val="000000"/>
              </a:solidFill>
            </a:endParaRPr>
          </a:p>
          <a:p>
            <a:pPr marL="457200" lvl="0" indent="-342900" algn="just" rtl="0">
              <a:spcBef>
                <a:spcPts val="0"/>
              </a:spcBef>
              <a:spcAft>
                <a:spcPts val="0"/>
              </a:spcAft>
              <a:buClr>
                <a:srgbClr val="000000"/>
              </a:buClr>
              <a:buSzPts val="1800"/>
              <a:buChar char="●"/>
            </a:pPr>
            <a:r>
              <a:rPr lang="en" sz="1800" b="1" dirty="0">
                <a:solidFill>
                  <a:srgbClr val="000000"/>
                </a:solidFill>
              </a:rPr>
              <a:t>Quality Trimming:</a:t>
            </a:r>
            <a:endParaRPr sz="1800" b="1" dirty="0">
              <a:solidFill>
                <a:srgbClr val="000000"/>
              </a:solidFill>
            </a:endParaRPr>
          </a:p>
          <a:p>
            <a:pPr marL="914400" lvl="1" indent="-342900" algn="just" rtl="0">
              <a:spcBef>
                <a:spcPts val="0"/>
              </a:spcBef>
              <a:spcAft>
                <a:spcPts val="0"/>
              </a:spcAft>
              <a:buClr>
                <a:srgbClr val="000000"/>
              </a:buClr>
              <a:buSzPts val="1800"/>
              <a:buChar char="○"/>
            </a:pPr>
            <a:r>
              <a:rPr lang="en" sz="1800" dirty="0">
                <a:solidFill>
                  <a:srgbClr val="000000"/>
                </a:solidFill>
              </a:rPr>
              <a:t>May increase the mapping rates</a:t>
            </a:r>
            <a:endParaRPr sz="1800" dirty="0">
              <a:solidFill>
                <a:srgbClr val="000000"/>
              </a:solidFill>
            </a:endParaRPr>
          </a:p>
          <a:p>
            <a:pPr marL="914400" lvl="1" indent="-342900" algn="just" rtl="0">
              <a:spcBef>
                <a:spcPts val="0"/>
              </a:spcBef>
              <a:spcAft>
                <a:spcPts val="0"/>
              </a:spcAft>
              <a:buClr>
                <a:srgbClr val="000000"/>
              </a:buClr>
              <a:buSzPts val="1800"/>
              <a:buChar char="○"/>
            </a:pPr>
            <a:r>
              <a:rPr lang="en" sz="1800" dirty="0">
                <a:solidFill>
                  <a:srgbClr val="000000"/>
                </a:solidFill>
              </a:rPr>
              <a:t>Loss of information</a:t>
            </a:r>
            <a:endParaRPr sz="1800" dirty="0">
              <a:solidFill>
                <a:srgbClr val="000000"/>
              </a:solidFill>
            </a:endParaRPr>
          </a:p>
          <a:p>
            <a:pPr marL="0" lvl="0" indent="0" algn="just" rtl="0">
              <a:spcBef>
                <a:spcPts val="2400"/>
              </a:spcBef>
              <a:spcAft>
                <a:spcPts val="0"/>
              </a:spcAft>
              <a:buNone/>
            </a:pPr>
            <a:r>
              <a:rPr lang="en" sz="1800" dirty="0">
                <a:solidFill>
                  <a:srgbClr val="000000"/>
                </a:solidFill>
              </a:rPr>
              <a:t>Lots of software doing either of these or both. </a:t>
            </a:r>
            <a:r>
              <a:rPr lang="en-US" sz="1800" dirty="0" smtClean="0">
                <a:solidFill>
                  <a:srgbClr val="000000"/>
                </a:solidFill>
              </a:rPr>
              <a:t>E</a:t>
            </a:r>
            <a:r>
              <a:rPr lang="en" sz="1800" dirty="0" smtClean="0">
                <a:solidFill>
                  <a:srgbClr val="000000"/>
                </a:solidFill>
              </a:rPr>
              <a:t>g.</a:t>
            </a:r>
            <a:r>
              <a:rPr lang="en" sz="1800" dirty="0" smtClean="0">
                <a:solidFill>
                  <a:srgbClr val="000000"/>
                </a:solidFill>
              </a:rPr>
              <a:t> Cutadapt</a:t>
            </a:r>
            <a:r>
              <a:rPr lang="en" sz="1800" dirty="0">
                <a:solidFill>
                  <a:srgbClr val="000000"/>
                </a:solidFill>
              </a:rPr>
              <a:t>, Trim Galore!, PRINSEQ, Trimmomatic, Sickle/Scythe, FASTX Toolkit, etc.</a:t>
            </a:r>
            <a:endParaRPr sz="1800" dirty="0">
              <a:solidFill>
                <a:srgbClr val="000000"/>
              </a:solidFill>
            </a:endParaRPr>
          </a:p>
          <a:p>
            <a:pPr marL="0" lvl="0" indent="0" algn="just">
              <a:spcBef>
                <a:spcPts val="2400"/>
              </a:spcBef>
              <a:spcAft>
                <a:spcPts val="2400"/>
              </a:spcAft>
              <a:buNone/>
            </a:pPr>
            <a:endParaRPr sz="1800" dirty="0">
              <a:solidFill>
                <a:srgbClr val="000000"/>
              </a:solidFill>
            </a:endParaRPr>
          </a:p>
        </p:txBody>
      </p:sp>
      <p:sp>
        <p:nvSpPr>
          <p:cNvPr id="152" name="Google Shape;152;p2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
                                            <p:txEl>
                                              <p:pRg st="0" end="0"/>
                                            </p:txEl>
                                          </p:spTgt>
                                        </p:tgtEl>
                                        <p:attrNameLst>
                                          <p:attrName>style.visibility</p:attrName>
                                        </p:attrNameLst>
                                      </p:cBhvr>
                                      <p:to>
                                        <p:strVal val="visible"/>
                                      </p:to>
                                    </p:set>
                                    <p:animEffect transition="in" filter="fade">
                                      <p:cBhvr>
                                        <p:cTn id="7" dur="1000"/>
                                        <p:tgtEl>
                                          <p:spTgt spid="1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1">
                                            <p:txEl>
                                              <p:pRg st="1" end="1"/>
                                            </p:txEl>
                                          </p:spTgt>
                                        </p:tgtEl>
                                        <p:attrNameLst>
                                          <p:attrName>style.visibility</p:attrName>
                                        </p:attrNameLst>
                                      </p:cBhvr>
                                      <p:to>
                                        <p:strVal val="visible"/>
                                      </p:to>
                                    </p:set>
                                    <p:animEffect transition="in" filter="fade">
                                      <p:cBhvr>
                                        <p:cTn id="12" dur="1000"/>
                                        <p:tgtEl>
                                          <p:spTgt spid="1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1">
                                            <p:txEl>
                                              <p:pRg st="2" end="2"/>
                                            </p:txEl>
                                          </p:spTgt>
                                        </p:tgtEl>
                                        <p:attrNameLst>
                                          <p:attrName>style.visibility</p:attrName>
                                        </p:attrNameLst>
                                      </p:cBhvr>
                                      <p:to>
                                        <p:strVal val="visible"/>
                                      </p:to>
                                    </p:set>
                                    <p:animEffect transition="in" filter="fade">
                                      <p:cBhvr>
                                        <p:cTn id="17" dur="1000"/>
                                        <p:tgtEl>
                                          <p:spTgt spid="1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1">
                                            <p:txEl>
                                              <p:pRg st="3" end="3"/>
                                            </p:txEl>
                                          </p:spTgt>
                                        </p:tgtEl>
                                        <p:attrNameLst>
                                          <p:attrName>style.visibility</p:attrName>
                                        </p:attrNameLst>
                                      </p:cBhvr>
                                      <p:to>
                                        <p:strVal val="visible"/>
                                      </p:to>
                                    </p:set>
                                    <p:animEffect transition="in" filter="fade">
                                      <p:cBhvr>
                                        <p:cTn id="22" dur="1000"/>
                                        <p:tgtEl>
                                          <p:spTgt spid="1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1">
                                            <p:txEl>
                                              <p:pRg st="4" end="4"/>
                                            </p:txEl>
                                          </p:spTgt>
                                        </p:tgtEl>
                                        <p:attrNameLst>
                                          <p:attrName>style.visibility</p:attrName>
                                        </p:attrNameLst>
                                      </p:cBhvr>
                                      <p:to>
                                        <p:strVal val="visible"/>
                                      </p:to>
                                    </p:set>
                                    <p:animEffect transition="in" filter="fade">
                                      <p:cBhvr>
                                        <p:cTn id="27" dur="1000"/>
                                        <p:tgtEl>
                                          <p:spTgt spid="1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1">
                                            <p:txEl>
                                              <p:pRg st="5" end="5"/>
                                            </p:txEl>
                                          </p:spTgt>
                                        </p:tgtEl>
                                        <p:attrNameLst>
                                          <p:attrName>style.visibility</p:attrName>
                                        </p:attrNameLst>
                                      </p:cBhvr>
                                      <p:to>
                                        <p:strVal val="visible"/>
                                      </p:to>
                                    </p:set>
                                    <p:animEffect transition="in" filter="fade">
                                      <p:cBhvr>
                                        <p:cTn id="32" dur="1000"/>
                                        <p:tgtEl>
                                          <p:spTgt spid="1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1">
                                            <p:txEl>
                                              <p:pRg st="6" end="6"/>
                                            </p:txEl>
                                          </p:spTgt>
                                        </p:tgtEl>
                                        <p:attrNameLst>
                                          <p:attrName>style.visibility</p:attrName>
                                        </p:attrNameLst>
                                      </p:cBhvr>
                                      <p:to>
                                        <p:strVal val="visible"/>
                                      </p:to>
                                    </p:set>
                                    <p:animEffect transition="in" filter="fade">
                                      <p:cBhvr>
                                        <p:cTn id="37" dur="1000"/>
                                        <p:tgtEl>
                                          <p:spTgt spid="15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1">
                                            <p:txEl>
                                              <p:pRg st="7" end="7"/>
                                            </p:txEl>
                                          </p:spTgt>
                                        </p:tgtEl>
                                        <p:attrNameLst>
                                          <p:attrName>style.visibility</p:attrName>
                                        </p:attrNameLst>
                                      </p:cBhvr>
                                      <p:to>
                                        <p:strVal val="visible"/>
                                      </p:to>
                                    </p:set>
                                    <p:animEffect transition="in" filter="fade">
                                      <p:cBhvr>
                                        <p:cTn id="42" dur="1000"/>
                                        <p:tgtEl>
                                          <p:spTgt spid="15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1">
                                            <p:txEl>
                                              <p:pRg st="8" end="8"/>
                                            </p:txEl>
                                          </p:spTgt>
                                        </p:tgtEl>
                                        <p:attrNameLst>
                                          <p:attrName>style.visibility</p:attrName>
                                        </p:attrNameLst>
                                      </p:cBhvr>
                                      <p:to>
                                        <p:strVal val="visible"/>
                                      </p:to>
                                    </p:set>
                                    <p:animEffect transition="in" filter="fade">
                                      <p:cBhvr>
                                        <p:cTn id="47" dur="1000"/>
                                        <p:tgtEl>
                                          <p:spTgt spid="1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RNA Seq Specific QC</a:t>
            </a:r>
            <a:endParaRPr sz="2400"/>
          </a:p>
        </p:txBody>
      </p:sp>
      <p:sp>
        <p:nvSpPr>
          <p:cNvPr id="158" name="Google Shape;158;p26"/>
          <p:cNvSpPr txBox="1">
            <a:spLocks noGrp="1"/>
          </p:cNvSpPr>
          <p:nvPr>
            <p:ph type="body" idx="1"/>
          </p:nvPr>
        </p:nvSpPr>
        <p:spPr>
          <a:xfrm>
            <a:off x="101925" y="853600"/>
            <a:ext cx="8919600" cy="5364000"/>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Clr>
                <a:srgbClr val="333333"/>
              </a:buClr>
              <a:buSzPts val="1800"/>
              <a:buChar char="●"/>
            </a:pPr>
            <a:r>
              <a:rPr lang="en" sz="1800" dirty="0">
                <a:solidFill>
                  <a:srgbClr val="333333"/>
                </a:solidFill>
              </a:rPr>
              <a:t>Several intrinsic biases and limitations including nucleotide composition bias, GC bias and </a:t>
            </a:r>
            <a:r>
              <a:rPr lang="en" sz="1800" b="1" dirty="0">
                <a:solidFill>
                  <a:srgbClr val="333333"/>
                </a:solidFill>
              </a:rPr>
              <a:t>ribosomal contamination </a:t>
            </a:r>
            <a:r>
              <a:rPr lang="en" sz="1800" dirty="0">
                <a:solidFill>
                  <a:srgbClr val="333333"/>
                </a:solidFill>
              </a:rPr>
              <a:t>(fig)</a:t>
            </a:r>
            <a:r>
              <a:rPr lang="en" sz="1800" b="1" dirty="0">
                <a:solidFill>
                  <a:srgbClr val="333333"/>
                </a:solidFill>
              </a:rPr>
              <a:t> </a:t>
            </a:r>
            <a:r>
              <a:rPr lang="en" sz="1800" dirty="0">
                <a:solidFill>
                  <a:srgbClr val="333333"/>
                </a:solidFill>
              </a:rPr>
              <a:t>can be introduced to RNA-seq data of clinical samples with low quality or quantity.</a:t>
            </a:r>
            <a:endParaRPr sz="1800" dirty="0">
              <a:solidFill>
                <a:srgbClr val="333333"/>
              </a:solidFill>
            </a:endParaRPr>
          </a:p>
          <a:p>
            <a:pPr marL="457200" lvl="0" indent="-342900" rtl="0">
              <a:spcBef>
                <a:spcPts val="0"/>
              </a:spcBef>
              <a:spcAft>
                <a:spcPts val="0"/>
              </a:spcAft>
              <a:buClr>
                <a:srgbClr val="333333"/>
              </a:buClr>
              <a:buSzPts val="1800"/>
              <a:buChar char="●"/>
            </a:pPr>
            <a:r>
              <a:rPr lang="en" sz="1800" dirty="0">
                <a:solidFill>
                  <a:srgbClr val="800000"/>
                </a:solidFill>
              </a:rPr>
              <a:t>RSeQC</a:t>
            </a:r>
            <a:r>
              <a:rPr lang="en" sz="1800" dirty="0">
                <a:solidFill>
                  <a:srgbClr val="333333"/>
                </a:solidFill>
              </a:rPr>
              <a:t>  provides  metrics containing:</a:t>
            </a:r>
            <a:endParaRPr sz="1800" dirty="0">
              <a:solidFill>
                <a:srgbClr val="333333"/>
              </a:solidFill>
            </a:endParaRPr>
          </a:p>
          <a:p>
            <a:pPr marL="914400" lvl="1" indent="-342900" rtl="0">
              <a:spcBef>
                <a:spcPts val="0"/>
              </a:spcBef>
              <a:spcAft>
                <a:spcPts val="0"/>
              </a:spcAft>
              <a:buClr>
                <a:srgbClr val="333333"/>
              </a:buClr>
              <a:buSzPts val="1800"/>
              <a:buChar char="○"/>
            </a:pPr>
            <a:r>
              <a:rPr lang="en" sz="1800" dirty="0">
                <a:solidFill>
                  <a:srgbClr val="333333"/>
                </a:solidFill>
              </a:rPr>
              <a:t>sequence quality, GC bias, polymerase chain reaction bias, nucleotide composition bias, sequencing depth, strand specificity, coverage uniformity, and read distribution over the genome structure. </a:t>
            </a:r>
            <a:endParaRPr sz="1800" dirty="0">
              <a:solidFill>
                <a:srgbClr val="333333"/>
              </a:solidFill>
            </a:endParaRPr>
          </a:p>
          <a:p>
            <a:pPr marL="914400" lvl="1" indent="-342900" algn="just" rtl="0">
              <a:spcBef>
                <a:spcPts val="0"/>
              </a:spcBef>
              <a:spcAft>
                <a:spcPts val="0"/>
              </a:spcAft>
              <a:buClr>
                <a:srgbClr val="333333"/>
              </a:buClr>
              <a:buSzPts val="1800"/>
              <a:buChar char="○"/>
            </a:pPr>
            <a:r>
              <a:rPr lang="en" sz="1800" dirty="0">
                <a:solidFill>
                  <a:srgbClr val="333333"/>
                </a:solidFill>
              </a:rPr>
              <a:t>sequencing depth determines if current RNA-seq data is suitable for  expression profiling, alternative splicing analysis, novel isoform identification, and transcriptome reconstruction.</a:t>
            </a:r>
            <a:endParaRPr sz="1800" dirty="0">
              <a:solidFill>
                <a:srgbClr val="333333"/>
              </a:solidFill>
            </a:endParaRPr>
          </a:p>
          <a:p>
            <a:pPr marL="457200" lvl="0" indent="-342900" algn="just" rtl="0">
              <a:spcBef>
                <a:spcPts val="0"/>
              </a:spcBef>
              <a:spcAft>
                <a:spcPts val="0"/>
              </a:spcAft>
              <a:buClr>
                <a:srgbClr val="333333"/>
              </a:buClr>
              <a:buSzPts val="1800"/>
              <a:buChar char="●"/>
            </a:pPr>
            <a:r>
              <a:rPr lang="en" sz="1800" dirty="0">
                <a:solidFill>
                  <a:srgbClr val="333333"/>
                </a:solidFill>
              </a:rPr>
              <a:t>Other tools : RNA-SeQC, Qualimap2,etc. </a:t>
            </a:r>
            <a:endParaRPr sz="1800" dirty="0">
              <a:solidFill>
                <a:srgbClr val="333333"/>
              </a:solidFill>
            </a:endParaRPr>
          </a:p>
        </p:txBody>
      </p:sp>
      <p:sp>
        <p:nvSpPr>
          <p:cNvPr id="159" name="Google Shape;159;p2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16</a:t>
            </a:fld>
            <a:endParaRPr/>
          </a:p>
        </p:txBody>
      </p:sp>
      <p:pic>
        <p:nvPicPr>
          <p:cNvPr id="160" name="Google Shape;160;p26"/>
          <p:cNvPicPr preferRelativeResize="0"/>
          <p:nvPr/>
        </p:nvPicPr>
        <p:blipFill rotWithShape="1">
          <a:blip r:embed="rId3">
            <a:alphaModFix/>
          </a:blip>
          <a:srcRect l="3070" t="8637" r="1881" b="8146"/>
          <a:stretch/>
        </p:blipFill>
        <p:spPr>
          <a:xfrm>
            <a:off x="246300" y="4723918"/>
            <a:ext cx="8651399" cy="16490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1000"/>
                                        <p:tgtEl>
                                          <p:spTgt spid="1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1000"/>
                                        <p:tgtEl>
                                          <p:spTgt spid="1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1000"/>
                                        <p:tgtEl>
                                          <p:spTgt spid="1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8">
                                            <p:txEl>
                                              <p:pRg st="3" end="3"/>
                                            </p:txEl>
                                          </p:spTgt>
                                        </p:tgtEl>
                                        <p:attrNameLst>
                                          <p:attrName>style.visibility</p:attrName>
                                        </p:attrNameLst>
                                      </p:cBhvr>
                                      <p:to>
                                        <p:strVal val="visible"/>
                                      </p:to>
                                    </p:set>
                                    <p:animEffect transition="in" filter="fade">
                                      <p:cBhvr>
                                        <p:cTn id="22" dur="1000"/>
                                        <p:tgtEl>
                                          <p:spTgt spid="1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8">
                                            <p:txEl>
                                              <p:pRg st="4" end="4"/>
                                            </p:txEl>
                                          </p:spTgt>
                                        </p:tgtEl>
                                        <p:attrNameLst>
                                          <p:attrName>style.visibility</p:attrName>
                                        </p:attrNameLst>
                                      </p:cBhvr>
                                      <p:to>
                                        <p:strVal val="visible"/>
                                      </p:to>
                                    </p:set>
                                    <p:animEffect transition="in" filter="fade">
                                      <p:cBhvr>
                                        <p:cTn id="27" dur="1000"/>
                                        <p:tgtEl>
                                          <p:spTgt spid="158">
                                            <p:txEl>
                                              <p:pRg st="4" end="4"/>
                                            </p:txEl>
                                          </p:spTgt>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7"/>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Design Choice: Ribosomal RNA Depletion</a:t>
            </a:r>
            <a:endParaRPr sz="2400"/>
          </a:p>
        </p:txBody>
      </p:sp>
      <p:sp>
        <p:nvSpPr>
          <p:cNvPr id="166" name="Google Shape;166;p2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17</a:t>
            </a:fld>
            <a:endParaRPr/>
          </a:p>
        </p:txBody>
      </p:sp>
      <p:pic>
        <p:nvPicPr>
          <p:cNvPr id="167" name="Google Shape;167;p27"/>
          <p:cNvPicPr preferRelativeResize="0"/>
          <p:nvPr/>
        </p:nvPicPr>
        <p:blipFill>
          <a:blip r:embed="rId3">
            <a:alphaModFix/>
          </a:blip>
          <a:stretch>
            <a:fillRect/>
          </a:stretch>
        </p:blipFill>
        <p:spPr>
          <a:xfrm>
            <a:off x="1862213" y="3597250"/>
            <a:ext cx="5419574" cy="3145075"/>
          </a:xfrm>
          <a:prstGeom prst="rect">
            <a:avLst/>
          </a:prstGeom>
          <a:noFill/>
          <a:ln>
            <a:noFill/>
          </a:ln>
        </p:spPr>
      </p:pic>
      <p:sp>
        <p:nvSpPr>
          <p:cNvPr id="168" name="Google Shape;168;p27"/>
          <p:cNvSpPr txBox="1"/>
          <p:nvPr/>
        </p:nvSpPr>
        <p:spPr>
          <a:xfrm>
            <a:off x="259450" y="1060600"/>
            <a:ext cx="8761800" cy="2113200"/>
          </a:xfrm>
          <a:prstGeom prst="rect">
            <a:avLst/>
          </a:prstGeom>
          <a:noFill/>
          <a:ln>
            <a:noFill/>
          </a:ln>
        </p:spPr>
        <p:txBody>
          <a:bodyPr spcFirstLastPara="1" wrap="square" lIns="91425" tIns="91425" rIns="91425" bIns="91425" anchor="t" anchorCtr="0">
            <a:noAutofit/>
          </a:bodyPr>
          <a:lstStyle/>
          <a:p>
            <a:pPr marL="457200" lvl="0" indent="-342900" rtl="0">
              <a:lnSpc>
                <a:spcPct val="115000"/>
              </a:lnSpc>
              <a:spcBef>
                <a:spcPts val="0"/>
              </a:spcBef>
              <a:spcAft>
                <a:spcPts val="0"/>
              </a:spcAft>
              <a:buClr>
                <a:srgbClr val="333333"/>
              </a:buClr>
              <a:buSzPts val="1800"/>
              <a:buFont typeface="Open Sans"/>
              <a:buChar char="●"/>
            </a:pPr>
            <a:r>
              <a:rPr lang="en" sz="1800">
                <a:solidFill>
                  <a:srgbClr val="333333"/>
                </a:solidFill>
                <a:latin typeface="Open Sans"/>
                <a:ea typeface="Open Sans"/>
                <a:cs typeface="Open Sans"/>
                <a:sym typeface="Open Sans"/>
              </a:rPr>
              <a:t>95% of RNA molecules in the cell are ribosomal RNA (rRNA)</a:t>
            </a:r>
            <a:endParaRPr sz="1800">
              <a:solidFill>
                <a:srgbClr val="333333"/>
              </a:solidFill>
              <a:latin typeface="Open Sans"/>
              <a:ea typeface="Open Sans"/>
              <a:cs typeface="Open Sans"/>
              <a:sym typeface="Open Sans"/>
            </a:endParaRPr>
          </a:p>
          <a:p>
            <a:pPr marL="457200" lvl="0" indent="-342900" rtl="0">
              <a:lnSpc>
                <a:spcPct val="115000"/>
              </a:lnSpc>
              <a:spcBef>
                <a:spcPts val="0"/>
              </a:spcBef>
              <a:spcAft>
                <a:spcPts val="0"/>
              </a:spcAft>
              <a:buClr>
                <a:srgbClr val="333333"/>
              </a:buClr>
              <a:buSzPts val="1800"/>
              <a:buFont typeface="Open Sans"/>
              <a:buChar char="●"/>
            </a:pPr>
            <a:r>
              <a:rPr lang="en" sz="1800">
                <a:solidFill>
                  <a:srgbClr val="333333"/>
                </a:solidFill>
                <a:latin typeface="Open Sans"/>
                <a:ea typeface="Open Sans"/>
                <a:cs typeface="Open Sans"/>
                <a:sym typeface="Open Sans"/>
              </a:rPr>
              <a:t>These molecules are useless for transcriptomics</a:t>
            </a:r>
            <a:endParaRPr sz="1800">
              <a:solidFill>
                <a:srgbClr val="333333"/>
              </a:solidFill>
              <a:latin typeface="Open Sans"/>
              <a:ea typeface="Open Sans"/>
              <a:cs typeface="Open Sans"/>
              <a:sym typeface="Open Sans"/>
            </a:endParaRPr>
          </a:p>
          <a:p>
            <a:pPr marL="457200" lvl="0" indent="-342900" rtl="0">
              <a:lnSpc>
                <a:spcPct val="115000"/>
              </a:lnSpc>
              <a:spcBef>
                <a:spcPts val="0"/>
              </a:spcBef>
              <a:spcAft>
                <a:spcPts val="0"/>
              </a:spcAft>
              <a:buClr>
                <a:srgbClr val="333333"/>
              </a:buClr>
              <a:buSzPts val="1800"/>
              <a:buFont typeface="Open Sans"/>
              <a:buChar char="●"/>
            </a:pPr>
            <a:r>
              <a:rPr lang="en" sz="1800">
                <a:solidFill>
                  <a:srgbClr val="333333"/>
                </a:solidFill>
                <a:latin typeface="Open Sans"/>
                <a:ea typeface="Open Sans"/>
                <a:cs typeface="Open Sans"/>
                <a:sym typeface="Open Sans"/>
              </a:rPr>
              <a:t>Must deplete rRNA species to capture other types of RNA transcripts</a:t>
            </a:r>
            <a:endParaRPr sz="1800">
              <a:solidFill>
                <a:srgbClr val="333333"/>
              </a:solidFill>
              <a:latin typeface="Open Sans"/>
              <a:ea typeface="Open Sans"/>
              <a:cs typeface="Open Sans"/>
              <a:sym typeface="Open Sans"/>
            </a:endParaRPr>
          </a:p>
          <a:p>
            <a:pPr marL="457200" lvl="0" indent="-342900" rtl="0">
              <a:lnSpc>
                <a:spcPct val="115000"/>
              </a:lnSpc>
              <a:spcBef>
                <a:spcPts val="0"/>
              </a:spcBef>
              <a:spcAft>
                <a:spcPts val="0"/>
              </a:spcAft>
              <a:buClr>
                <a:srgbClr val="333333"/>
              </a:buClr>
              <a:buSzPts val="1800"/>
              <a:buFont typeface="Open Sans"/>
              <a:buChar char="●"/>
            </a:pPr>
            <a:r>
              <a:rPr lang="en" sz="1800">
                <a:solidFill>
                  <a:srgbClr val="333333"/>
                </a:solidFill>
                <a:latin typeface="Open Sans"/>
                <a:ea typeface="Open Sans"/>
                <a:cs typeface="Open Sans"/>
                <a:sym typeface="Open Sans"/>
              </a:rPr>
              <a:t>Two strategies to select for non-rRNA species:</a:t>
            </a:r>
            <a:endParaRPr sz="1800">
              <a:solidFill>
                <a:srgbClr val="333333"/>
              </a:solidFill>
              <a:latin typeface="Open Sans"/>
              <a:ea typeface="Open Sans"/>
              <a:cs typeface="Open Sans"/>
              <a:sym typeface="Open Sans"/>
            </a:endParaRPr>
          </a:p>
          <a:p>
            <a:pPr marL="914400" lvl="1" indent="-342900" rtl="0">
              <a:lnSpc>
                <a:spcPct val="115000"/>
              </a:lnSpc>
              <a:spcBef>
                <a:spcPts val="0"/>
              </a:spcBef>
              <a:spcAft>
                <a:spcPts val="0"/>
              </a:spcAft>
              <a:buClr>
                <a:srgbClr val="333333"/>
              </a:buClr>
              <a:buSzPts val="1800"/>
              <a:buFont typeface="Open Sans"/>
              <a:buChar char="○"/>
            </a:pPr>
            <a:r>
              <a:rPr lang="en" sz="1800">
                <a:solidFill>
                  <a:srgbClr val="333333"/>
                </a:solidFill>
                <a:latin typeface="Open Sans"/>
                <a:ea typeface="Open Sans"/>
                <a:cs typeface="Open Sans"/>
                <a:sym typeface="Open Sans"/>
              </a:rPr>
              <a:t>poly-A selection: capture RNA molecules with 3’ poly-A tail</a:t>
            </a:r>
            <a:endParaRPr sz="1800">
              <a:solidFill>
                <a:srgbClr val="333333"/>
              </a:solidFill>
              <a:latin typeface="Open Sans"/>
              <a:ea typeface="Open Sans"/>
              <a:cs typeface="Open Sans"/>
              <a:sym typeface="Open Sans"/>
            </a:endParaRPr>
          </a:p>
          <a:p>
            <a:pPr marL="914400" lvl="1" indent="-342900">
              <a:lnSpc>
                <a:spcPct val="115000"/>
              </a:lnSpc>
              <a:spcBef>
                <a:spcPts val="0"/>
              </a:spcBef>
              <a:spcAft>
                <a:spcPts val="0"/>
              </a:spcAft>
              <a:buClr>
                <a:srgbClr val="333333"/>
              </a:buClr>
              <a:buSzPts val="1800"/>
              <a:buFont typeface="Open Sans"/>
              <a:buChar char="○"/>
            </a:pPr>
            <a:r>
              <a:rPr lang="en" sz="1800">
                <a:solidFill>
                  <a:srgbClr val="333333"/>
                </a:solidFill>
                <a:latin typeface="Open Sans"/>
                <a:ea typeface="Open Sans"/>
                <a:cs typeface="Open Sans"/>
                <a:sym typeface="Open Sans"/>
              </a:rPr>
              <a:t>Ribo-depletion: cDNA probes for specific rRNA sequences captured by special streptavidin-coated beads</a:t>
            </a:r>
            <a:endParaRPr sz="1800">
              <a:solidFill>
                <a:srgbClr val="333333"/>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8">
                                            <p:txEl>
                                              <p:pRg st="3" end="3"/>
                                            </p:txEl>
                                          </p:spTgt>
                                        </p:tgtEl>
                                        <p:attrNameLst>
                                          <p:attrName>style.visibility</p:attrName>
                                        </p:attrNameLst>
                                      </p:cBhvr>
                                      <p:to>
                                        <p:strVal val="visible"/>
                                      </p:to>
                                    </p:set>
                                    <p:animEffect transition="in" filter="fade">
                                      <p:cBhvr>
                                        <p:cTn id="22" dur="1000"/>
                                        <p:tgtEl>
                                          <p:spTgt spid="16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8">
                                            <p:txEl>
                                              <p:pRg st="4" end="4"/>
                                            </p:txEl>
                                          </p:spTgt>
                                        </p:tgtEl>
                                        <p:attrNameLst>
                                          <p:attrName>style.visibility</p:attrName>
                                        </p:attrNameLst>
                                      </p:cBhvr>
                                      <p:to>
                                        <p:strVal val="visible"/>
                                      </p:to>
                                    </p:set>
                                    <p:animEffect transition="in" filter="fade">
                                      <p:cBhvr>
                                        <p:cTn id="27" dur="1000"/>
                                        <p:tgtEl>
                                          <p:spTgt spid="16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8">
                                            <p:txEl>
                                              <p:pRg st="5" end="5"/>
                                            </p:txEl>
                                          </p:spTgt>
                                        </p:tgtEl>
                                        <p:attrNameLst>
                                          <p:attrName>style.visibility</p:attrName>
                                        </p:attrNameLst>
                                      </p:cBhvr>
                                      <p:to>
                                        <p:strVal val="visible"/>
                                      </p:to>
                                    </p:set>
                                    <p:animEffect transition="in" filter="fade">
                                      <p:cBhvr>
                                        <p:cTn id="32" dur="1000"/>
                                        <p:tgtEl>
                                          <p:spTgt spid="16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8"/>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Ribosomal contamination - SortMeRNA</a:t>
            </a:r>
            <a:endParaRPr sz="2400"/>
          </a:p>
        </p:txBody>
      </p:sp>
      <p:sp>
        <p:nvSpPr>
          <p:cNvPr id="174" name="Google Shape;174;p2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18</a:t>
            </a:fld>
            <a:endParaRPr/>
          </a:p>
        </p:txBody>
      </p:sp>
      <p:pic>
        <p:nvPicPr>
          <p:cNvPr id="175" name="Google Shape;175;p28"/>
          <p:cNvPicPr preferRelativeResize="0"/>
          <p:nvPr/>
        </p:nvPicPr>
        <p:blipFill>
          <a:blip r:embed="rId3">
            <a:alphaModFix/>
          </a:blip>
          <a:stretch>
            <a:fillRect/>
          </a:stretch>
        </p:blipFill>
        <p:spPr>
          <a:xfrm>
            <a:off x="344113" y="1817229"/>
            <a:ext cx="8478475" cy="2024500"/>
          </a:xfrm>
          <a:prstGeom prst="rect">
            <a:avLst/>
          </a:prstGeom>
          <a:noFill/>
          <a:ln>
            <a:noFill/>
          </a:ln>
        </p:spPr>
      </p:pic>
      <p:sp>
        <p:nvSpPr>
          <p:cNvPr id="176" name="Google Shape;176;p28"/>
          <p:cNvSpPr txBox="1"/>
          <p:nvPr/>
        </p:nvSpPr>
        <p:spPr>
          <a:xfrm>
            <a:off x="145600" y="870725"/>
            <a:ext cx="8875500" cy="946500"/>
          </a:xfrm>
          <a:prstGeom prst="rect">
            <a:avLst/>
          </a:prstGeom>
          <a:noFill/>
          <a:ln>
            <a:noFill/>
          </a:ln>
        </p:spPr>
        <p:txBody>
          <a:bodyPr spcFirstLastPara="1" wrap="square" lIns="91425" tIns="91425" rIns="91425" bIns="91425" anchor="t" anchorCtr="0">
            <a:noAutofit/>
          </a:bodyPr>
          <a:lstStyle/>
          <a:p>
            <a:pPr marL="457200" lvl="0" indent="-342900">
              <a:spcBef>
                <a:spcPts val="0"/>
              </a:spcBef>
              <a:spcAft>
                <a:spcPts val="0"/>
              </a:spcAft>
              <a:buClr>
                <a:schemeClr val="dk1"/>
              </a:buClr>
              <a:buSzPts val="1800"/>
              <a:buFont typeface="Open Sans"/>
              <a:buChar char="●"/>
            </a:pPr>
            <a:r>
              <a:rPr lang="en" sz="1800" dirty="0">
                <a:solidFill>
                  <a:srgbClr val="800000"/>
                </a:solidFill>
                <a:latin typeface="Open Sans"/>
                <a:ea typeface="Open Sans"/>
                <a:cs typeface="Open Sans"/>
                <a:sym typeface="Open Sans"/>
              </a:rPr>
              <a:t>SortMeRNA</a:t>
            </a:r>
            <a:r>
              <a:rPr lang="en" sz="1800" dirty="0">
                <a:solidFill>
                  <a:schemeClr val="dk1"/>
                </a:solidFill>
                <a:latin typeface="Open Sans"/>
                <a:ea typeface="Open Sans"/>
                <a:cs typeface="Open Sans"/>
                <a:sym typeface="Open Sans"/>
              </a:rPr>
              <a:t> is a program tool for filtering ribosomal RNA from metatranscriptomic data. </a:t>
            </a:r>
            <a:endParaRPr sz="1800" dirty="0">
              <a:latin typeface="Open Sans"/>
              <a:ea typeface="Open Sans"/>
              <a:cs typeface="Open Sans"/>
              <a:sym typeface="Open Sans"/>
            </a:endParaRPr>
          </a:p>
        </p:txBody>
      </p:sp>
      <p:pic>
        <p:nvPicPr>
          <p:cNvPr id="177" name="Google Shape;177;p28"/>
          <p:cNvPicPr preferRelativeResize="0"/>
          <p:nvPr/>
        </p:nvPicPr>
        <p:blipFill>
          <a:blip r:embed="rId4">
            <a:alphaModFix/>
          </a:blip>
          <a:stretch>
            <a:fillRect/>
          </a:stretch>
        </p:blipFill>
        <p:spPr>
          <a:xfrm>
            <a:off x="1133438" y="3994124"/>
            <a:ext cx="6899838" cy="2863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smtClean="0"/>
              <a:t>Read Alignment</a:t>
            </a:r>
            <a:endParaRPr lang="en-US" sz="3200" dirty="0"/>
          </a:p>
        </p:txBody>
      </p:sp>
      <p:sp>
        <p:nvSpPr>
          <p:cNvPr id="7" name="Text Placeholder 6"/>
          <p:cNvSpPr>
            <a:spLocks noGrp="1"/>
          </p:cNvSpPr>
          <p:nvPr>
            <p:ph type="body" idx="1"/>
          </p:nvPr>
        </p:nvSpPr>
        <p:spPr>
          <a:xfrm>
            <a:off x="107004" y="807300"/>
            <a:ext cx="8725296" cy="5410224"/>
          </a:xfrm>
        </p:spPr>
        <p:txBody>
          <a:bodyPr/>
          <a:lstStyle/>
          <a:p>
            <a:pPr marL="38100" indent="0">
              <a:buNone/>
            </a:pPr>
            <a:r>
              <a:rPr lang="en-US" sz="2000" dirty="0">
                <a:latin typeface="Calibri" panose="020F0502020204030204" pitchFamily="34" charset="0"/>
              </a:rPr>
              <a:t>After sequencing is performed you have a collection of sequencing reads for each sample/replicate. In a reference-based </a:t>
            </a:r>
            <a:r>
              <a:rPr lang="en-US" sz="2000" dirty="0" err="1">
                <a:latin typeface="Calibri" panose="020F0502020204030204" pitchFamily="34" charset="0"/>
              </a:rPr>
              <a:t>RNAseq</a:t>
            </a:r>
            <a:r>
              <a:rPr lang="en-US" sz="2000" dirty="0">
                <a:latin typeface="Calibri" panose="020F0502020204030204" pitchFamily="34" charset="0"/>
              </a:rPr>
              <a:t> experiment these need to be mapped against the genome. </a:t>
            </a:r>
            <a:endParaRPr lang="en-US" sz="2000" dirty="0" smtClean="0">
              <a:latin typeface="Calibri" panose="020F0502020204030204" pitchFamily="34" charset="0"/>
            </a:endParaRPr>
          </a:p>
          <a:p>
            <a:pPr lvl="0" indent="-342900" algn="just">
              <a:spcBef>
                <a:spcPts val="0"/>
              </a:spcBef>
              <a:buClr>
                <a:srgbClr val="333333"/>
              </a:buClr>
              <a:buSzPts val="1800"/>
            </a:pPr>
            <a:r>
              <a:rPr lang="en-US" sz="2000" b="1" dirty="0" err="1" smtClean="0">
                <a:solidFill>
                  <a:srgbClr val="990000"/>
                </a:solidFill>
                <a:latin typeface="Calibri" panose="020F0502020204030204" pitchFamily="34" charset="0"/>
              </a:rPr>
              <a:t>Tophat</a:t>
            </a:r>
            <a:r>
              <a:rPr lang="en-US" sz="2000" b="1" dirty="0">
                <a:solidFill>
                  <a:srgbClr val="990000"/>
                </a:solidFill>
                <a:latin typeface="Calibri" panose="020F0502020204030204" pitchFamily="34" charset="0"/>
              </a:rPr>
              <a:t>: </a:t>
            </a:r>
            <a:r>
              <a:rPr lang="en-US" sz="2000" dirty="0">
                <a:solidFill>
                  <a:srgbClr val="333333"/>
                </a:solidFill>
                <a:latin typeface="Calibri" panose="020F0502020204030204" pitchFamily="34" charset="0"/>
              </a:rPr>
              <a:t>Analyzes the mapping results to identify splice junctions between exons. 	</a:t>
            </a:r>
          </a:p>
          <a:p>
            <a:pPr lvl="0" indent="-342900" algn="just">
              <a:spcBef>
                <a:spcPts val="0"/>
              </a:spcBef>
              <a:buClr>
                <a:srgbClr val="333333"/>
              </a:buClr>
              <a:buSzPts val="1800"/>
            </a:pPr>
            <a:r>
              <a:rPr lang="en-US" sz="2000" b="1" dirty="0">
                <a:solidFill>
                  <a:srgbClr val="333333"/>
                </a:solidFill>
                <a:latin typeface="Calibri" panose="020F0502020204030204" pitchFamily="34" charset="0"/>
              </a:rPr>
              <a:t>Other  aligners : </a:t>
            </a:r>
            <a:r>
              <a:rPr lang="en-US" sz="2000" b="1" dirty="0">
                <a:solidFill>
                  <a:srgbClr val="990000"/>
                </a:solidFill>
                <a:latin typeface="Calibri" panose="020F0502020204030204" pitchFamily="34" charset="0"/>
              </a:rPr>
              <a:t>Spliced Transcripts Alignment to a Reference</a:t>
            </a:r>
            <a:r>
              <a:rPr lang="en-US" sz="2000" dirty="0">
                <a:solidFill>
                  <a:srgbClr val="990000"/>
                </a:solidFill>
                <a:latin typeface="Calibri" panose="020F0502020204030204" pitchFamily="34" charset="0"/>
              </a:rPr>
              <a:t> (STAR) , HISAT</a:t>
            </a:r>
          </a:p>
          <a:p>
            <a:endParaRPr lang="en-US" sz="2000" dirty="0">
              <a:latin typeface="Calibri" panose="020F0502020204030204" pitchFamily="34" charset="0"/>
            </a:endParaRPr>
          </a:p>
        </p:txBody>
      </p:sp>
      <p:sp>
        <p:nvSpPr>
          <p:cNvPr id="5" name="Slide Number Placeholder 4"/>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19</a:t>
            </a:fld>
            <a:endParaRPr lang="en"/>
          </a:p>
        </p:txBody>
      </p:sp>
      <p:pic>
        <p:nvPicPr>
          <p:cNvPr id="5122" name="Picture 2" descr="Mapping reads to a reference or de novo assemb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6893" y="3556582"/>
            <a:ext cx="4231532" cy="318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618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1"/>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dirty="0" smtClean="0"/>
              <a:t>Which </a:t>
            </a:r>
            <a:r>
              <a:rPr lang="en" sz="2400" dirty="0"/>
              <a:t>Mapping Strategy to use? </a:t>
            </a:r>
            <a:endParaRPr sz="2400" dirty="0"/>
          </a:p>
        </p:txBody>
      </p:sp>
      <p:sp>
        <p:nvSpPr>
          <p:cNvPr id="358" name="Google Shape;358;p41"/>
          <p:cNvSpPr txBox="1">
            <a:spLocks noGrp="1"/>
          </p:cNvSpPr>
          <p:nvPr>
            <p:ph type="body" idx="1"/>
          </p:nvPr>
        </p:nvSpPr>
        <p:spPr>
          <a:xfrm>
            <a:off x="53950" y="431650"/>
            <a:ext cx="8850000" cy="2050500"/>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SzPts val="1800"/>
              <a:buChar char="●"/>
            </a:pPr>
            <a:r>
              <a:rPr lang="en" sz="1800" b="1" dirty="0">
                <a:solidFill>
                  <a:srgbClr val="800000"/>
                </a:solidFill>
              </a:rPr>
              <a:t>Depends on read length</a:t>
            </a:r>
            <a:endParaRPr sz="1800" b="1" dirty="0">
              <a:solidFill>
                <a:srgbClr val="800000"/>
              </a:solidFill>
            </a:endParaRPr>
          </a:p>
          <a:p>
            <a:pPr marL="914400" lvl="1" indent="-342900" rtl="0">
              <a:spcBef>
                <a:spcPts val="0"/>
              </a:spcBef>
              <a:spcAft>
                <a:spcPts val="0"/>
              </a:spcAft>
              <a:buSzPts val="1800"/>
              <a:buChar char="○"/>
            </a:pPr>
            <a:r>
              <a:rPr lang="en" sz="1800" b="1" dirty="0">
                <a:solidFill>
                  <a:srgbClr val="800000"/>
                </a:solidFill>
              </a:rPr>
              <a:t>&lt; 50 bp reads</a:t>
            </a:r>
            <a:endParaRPr sz="1800" b="1" dirty="0">
              <a:solidFill>
                <a:srgbClr val="800000"/>
              </a:solidFill>
            </a:endParaRPr>
          </a:p>
          <a:p>
            <a:pPr marL="1371600" lvl="2" indent="-342900" rtl="0">
              <a:spcBef>
                <a:spcPts val="0"/>
              </a:spcBef>
              <a:spcAft>
                <a:spcPts val="0"/>
              </a:spcAft>
              <a:buSzPts val="1800"/>
              <a:buChar char="■"/>
            </a:pPr>
            <a:r>
              <a:rPr lang="en" sz="1800" dirty="0"/>
              <a:t> Use aligner like BWA and a genome + junc</a:t>
            </a:r>
            <a:r>
              <a:rPr lang="en" dirty="0"/>
              <a:t>ti</a:t>
            </a:r>
            <a:r>
              <a:rPr lang="en" sz="1800" dirty="0"/>
              <a:t>on database</a:t>
            </a:r>
            <a:endParaRPr sz="1800" dirty="0"/>
          </a:p>
          <a:p>
            <a:pPr marL="1371600" lvl="2" indent="-342900" rtl="0">
              <a:spcBef>
                <a:spcPts val="0"/>
              </a:spcBef>
              <a:spcAft>
                <a:spcPts val="0"/>
              </a:spcAft>
              <a:buSzPts val="1800"/>
              <a:buChar char="■"/>
            </a:pPr>
            <a:r>
              <a:rPr lang="en" sz="1800" dirty="0"/>
              <a:t> Junction database needs to be tailored to read length</a:t>
            </a:r>
            <a:endParaRPr dirty="0"/>
          </a:p>
          <a:p>
            <a:pPr marL="914400" lvl="1" indent="-342900" rtl="0">
              <a:spcBef>
                <a:spcPts val="0"/>
              </a:spcBef>
              <a:spcAft>
                <a:spcPts val="0"/>
              </a:spcAft>
              <a:buSzPts val="1800"/>
              <a:buChar char="○"/>
            </a:pPr>
            <a:r>
              <a:rPr lang="en" sz="1800" b="1" dirty="0">
                <a:solidFill>
                  <a:srgbClr val="990000"/>
                </a:solidFill>
              </a:rPr>
              <a:t>&gt; 50 bp reads</a:t>
            </a:r>
            <a:endParaRPr sz="1800" b="1" dirty="0">
              <a:solidFill>
                <a:srgbClr val="990000"/>
              </a:solidFill>
            </a:endParaRPr>
          </a:p>
          <a:p>
            <a:pPr marL="1371600" lvl="2" indent="-342900" rtl="0">
              <a:spcBef>
                <a:spcPts val="0"/>
              </a:spcBef>
              <a:spcAft>
                <a:spcPts val="0"/>
              </a:spcAft>
              <a:buSzPts val="1800"/>
              <a:buChar char="■"/>
            </a:pPr>
            <a:r>
              <a:rPr lang="en" sz="1800" dirty="0"/>
              <a:t>Spliced aligner such as Bowtie/TopHat, STAR, HISAT, etc.</a:t>
            </a:r>
            <a:endParaRPr sz="1800" dirty="0"/>
          </a:p>
          <a:p>
            <a:pPr marL="0" lvl="0" indent="0">
              <a:spcBef>
                <a:spcPts val="2400"/>
              </a:spcBef>
              <a:spcAft>
                <a:spcPts val="2400"/>
              </a:spcAft>
              <a:buNone/>
            </a:pPr>
            <a:endParaRPr sz="1800" dirty="0"/>
          </a:p>
        </p:txBody>
      </p:sp>
      <p:sp>
        <p:nvSpPr>
          <p:cNvPr id="359" name="Google Shape;359;p4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20</a:t>
            </a:fld>
            <a:endParaRPr/>
          </a:p>
        </p:txBody>
      </p:sp>
      <p:pic>
        <p:nvPicPr>
          <p:cNvPr id="360" name="Google Shape;360;p41"/>
          <p:cNvPicPr preferRelativeResize="0"/>
          <p:nvPr/>
        </p:nvPicPr>
        <p:blipFill rotWithShape="1">
          <a:blip r:embed="rId3">
            <a:alphaModFix/>
          </a:blip>
          <a:srcRect b="11055"/>
          <a:stretch/>
        </p:blipFill>
        <p:spPr>
          <a:xfrm>
            <a:off x="2849612" y="4376775"/>
            <a:ext cx="3958150" cy="2481225"/>
          </a:xfrm>
          <a:prstGeom prst="rect">
            <a:avLst/>
          </a:prstGeom>
          <a:noFill/>
          <a:ln w="9525" cap="flat" cmpd="sng">
            <a:solidFill>
              <a:srgbClr val="000000"/>
            </a:solidFill>
            <a:prstDash val="solid"/>
            <a:round/>
            <a:headEnd type="none" w="sm" len="sm"/>
            <a:tailEnd type="none" w="sm" len="sm"/>
          </a:ln>
        </p:spPr>
      </p:pic>
      <p:pic>
        <p:nvPicPr>
          <p:cNvPr id="361" name="Google Shape;361;p41"/>
          <p:cNvPicPr preferRelativeResize="0"/>
          <p:nvPr/>
        </p:nvPicPr>
        <p:blipFill>
          <a:blip r:embed="rId4">
            <a:alphaModFix/>
          </a:blip>
          <a:stretch>
            <a:fillRect/>
          </a:stretch>
        </p:blipFill>
        <p:spPr>
          <a:xfrm>
            <a:off x="1528425" y="2902525"/>
            <a:ext cx="6600526" cy="14492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3"/>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2400" dirty="0" smtClean="0"/>
              <a:t>R</a:t>
            </a:r>
            <a:r>
              <a:rPr lang="en" sz="2400" dirty="0" smtClean="0"/>
              <a:t>ead Counting (Quantification)</a:t>
            </a:r>
            <a:endParaRPr sz="2400" dirty="0"/>
          </a:p>
        </p:txBody>
      </p:sp>
      <p:sp>
        <p:nvSpPr>
          <p:cNvPr id="374" name="Google Shape;374;p43"/>
          <p:cNvSpPr txBox="1">
            <a:spLocks noGrp="1"/>
          </p:cNvSpPr>
          <p:nvPr>
            <p:ph type="body" idx="1"/>
          </p:nvPr>
        </p:nvSpPr>
        <p:spPr>
          <a:xfrm>
            <a:off x="26743" y="807300"/>
            <a:ext cx="4661990" cy="5211000"/>
          </a:xfrm>
          <a:prstGeom prst="rect">
            <a:avLst/>
          </a:prstGeom>
        </p:spPr>
        <p:txBody>
          <a:bodyPr spcFirstLastPara="1" wrap="square" lIns="91425" tIns="91425" rIns="91425" bIns="91425" anchor="t" anchorCtr="0">
            <a:noAutofit/>
          </a:bodyPr>
          <a:lstStyle/>
          <a:p>
            <a:pPr marL="374650" indent="-285750">
              <a:buSzPts val="2200"/>
            </a:pPr>
            <a:r>
              <a:rPr lang="en-US" sz="1800" dirty="0">
                <a:solidFill>
                  <a:schemeClr val="tx1"/>
                </a:solidFill>
              </a:rPr>
              <a:t>The simplest approach to quantifying gene expression by RNA-</a:t>
            </a:r>
            <a:r>
              <a:rPr lang="en-US" sz="1800" dirty="0" err="1">
                <a:solidFill>
                  <a:schemeClr val="tx1"/>
                </a:solidFill>
              </a:rPr>
              <a:t>seq</a:t>
            </a:r>
            <a:r>
              <a:rPr lang="en-US" sz="1800" dirty="0">
                <a:solidFill>
                  <a:schemeClr val="tx1"/>
                </a:solidFill>
              </a:rPr>
              <a:t> is to count the number of reads that map (i.e. align) to each gene (read count) using programs such as </a:t>
            </a:r>
            <a:r>
              <a:rPr lang="en-US" sz="1800" dirty="0" err="1" smtClean="0">
                <a:solidFill>
                  <a:srgbClr val="800000"/>
                </a:solidFill>
              </a:rPr>
              <a:t>HTSeq</a:t>
            </a:r>
            <a:r>
              <a:rPr lang="en-US" sz="1800" dirty="0" smtClean="0">
                <a:solidFill>
                  <a:srgbClr val="800000"/>
                </a:solidFill>
              </a:rPr>
              <a:t>-count</a:t>
            </a:r>
            <a:r>
              <a:rPr lang="en-US" sz="1800" dirty="0" smtClean="0">
                <a:solidFill>
                  <a:schemeClr val="tx1"/>
                </a:solidFill>
              </a:rPr>
              <a:t> or </a:t>
            </a:r>
            <a:r>
              <a:rPr lang="en-US" sz="1800" dirty="0" err="1" smtClean="0">
                <a:solidFill>
                  <a:srgbClr val="800000"/>
                </a:solidFill>
              </a:rPr>
              <a:t>featureCount</a:t>
            </a:r>
            <a:r>
              <a:rPr lang="en-US" sz="1800" dirty="0" smtClean="0">
                <a:solidFill>
                  <a:schemeClr val="tx1"/>
                </a:solidFill>
              </a:rPr>
              <a:t>. </a:t>
            </a:r>
          </a:p>
          <a:p>
            <a:pPr marL="374650" indent="-285750">
              <a:buSzPts val="2200"/>
            </a:pPr>
            <a:r>
              <a:rPr lang="en-US" sz="1800" dirty="0" smtClean="0">
                <a:solidFill>
                  <a:schemeClr val="tx1"/>
                </a:solidFill>
              </a:rPr>
              <a:t>This </a:t>
            </a:r>
            <a:r>
              <a:rPr lang="en-US" sz="1800" dirty="0">
                <a:solidFill>
                  <a:schemeClr val="tx1"/>
                </a:solidFill>
              </a:rPr>
              <a:t>gene-level quantification approach </a:t>
            </a:r>
            <a:r>
              <a:rPr lang="en-US" sz="1800" dirty="0" err="1">
                <a:solidFill>
                  <a:schemeClr val="tx1"/>
                </a:solidFill>
              </a:rPr>
              <a:t>utilises</a:t>
            </a:r>
            <a:r>
              <a:rPr lang="en-US" sz="1800" dirty="0">
                <a:solidFill>
                  <a:schemeClr val="tx1"/>
                </a:solidFill>
              </a:rPr>
              <a:t> a gene transfer format (GTF) file containing gene models, with each model representing the structure of transcripts produced by a given gene</a:t>
            </a:r>
            <a:r>
              <a:rPr lang="en-US" sz="1800" dirty="0" smtClean="0">
                <a:solidFill>
                  <a:schemeClr val="tx1"/>
                </a:solidFill>
              </a:rPr>
              <a:t>.</a:t>
            </a:r>
            <a:endParaRPr lang="en" sz="1800" dirty="0" smtClean="0">
              <a:solidFill>
                <a:schemeClr val="tx1"/>
              </a:solidFill>
            </a:endParaRPr>
          </a:p>
        </p:txBody>
      </p:sp>
      <p:sp>
        <p:nvSpPr>
          <p:cNvPr id="375" name="Google Shape;375;p4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21</a:t>
            </a:fld>
            <a:endParaRPr/>
          </a:p>
        </p:txBody>
      </p:sp>
      <p:pic>
        <p:nvPicPr>
          <p:cNvPr id="376" name="Google Shape;376;p43"/>
          <p:cNvPicPr preferRelativeResize="0"/>
          <p:nvPr/>
        </p:nvPicPr>
        <p:blipFill>
          <a:blip r:embed="rId3">
            <a:alphaModFix/>
          </a:blip>
          <a:stretch>
            <a:fillRect/>
          </a:stretch>
        </p:blipFill>
        <p:spPr>
          <a:xfrm>
            <a:off x="5097294" y="1167319"/>
            <a:ext cx="4046706" cy="4345611"/>
          </a:xfrm>
          <a:prstGeom prst="rect">
            <a:avLst/>
          </a:prstGeom>
          <a:noFill/>
          <a:ln>
            <a:noFill/>
          </a:ln>
        </p:spPr>
      </p:pic>
      <p:sp>
        <p:nvSpPr>
          <p:cNvPr id="377" name="Google Shape;377;p43"/>
          <p:cNvSpPr txBox="1"/>
          <p:nvPr/>
        </p:nvSpPr>
        <p:spPr>
          <a:xfrm>
            <a:off x="6471295" y="5636522"/>
            <a:ext cx="2361000" cy="581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rgbClr val="333333"/>
                </a:solidFill>
                <a:latin typeface="Open Sans"/>
                <a:ea typeface="Open Sans"/>
                <a:cs typeface="Open Sans"/>
                <a:sym typeface="Open Sans"/>
              </a:rPr>
              <a:t>htseq-count strategies</a:t>
            </a:r>
            <a:endParaRPr dirty="0">
              <a:solidFill>
                <a:srgbClr val="333333"/>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4">
                                            <p:txEl>
                                              <p:pRg st="0" end="0"/>
                                            </p:txEl>
                                          </p:spTgt>
                                        </p:tgtEl>
                                        <p:attrNameLst>
                                          <p:attrName>style.visibility</p:attrName>
                                        </p:attrNameLst>
                                      </p:cBhvr>
                                      <p:to>
                                        <p:strVal val="visible"/>
                                      </p:to>
                                    </p:set>
                                    <p:animEffect transition="in" filter="fade">
                                      <p:cBhvr>
                                        <p:cTn id="7" dur="1000"/>
                                        <p:tgtEl>
                                          <p:spTgt spid="3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4">
                                            <p:txEl>
                                              <p:pRg st="1" end="1"/>
                                            </p:txEl>
                                          </p:spTgt>
                                        </p:tgtEl>
                                        <p:attrNameLst>
                                          <p:attrName>style.visibility</p:attrName>
                                        </p:attrNameLst>
                                      </p:cBhvr>
                                      <p:to>
                                        <p:strVal val="visible"/>
                                      </p:to>
                                    </p:set>
                                    <p:animEffect transition="in" filter="fade">
                                      <p:cBhvr>
                                        <p:cTn id="12" dur="1000"/>
                                        <p:tgtEl>
                                          <p:spTgt spid="3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6"/>
          <p:cNvSpPr txBox="1">
            <a:spLocks noGrp="1"/>
          </p:cNvSpPr>
          <p:nvPr>
            <p:ph type="title"/>
          </p:nvPr>
        </p:nvSpPr>
        <p:spPr>
          <a:xfrm>
            <a:off x="0" y="0"/>
            <a:ext cx="9144000" cy="430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Normalisation</a:t>
            </a:r>
            <a:endParaRPr sz="2400"/>
          </a:p>
        </p:txBody>
      </p:sp>
      <p:sp>
        <p:nvSpPr>
          <p:cNvPr id="397" name="Google Shape;397;p4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22</a:t>
            </a:fld>
            <a:endParaRPr/>
          </a:p>
        </p:txBody>
      </p:sp>
      <p:pic>
        <p:nvPicPr>
          <p:cNvPr id="398" name="Google Shape;398;p46"/>
          <p:cNvPicPr preferRelativeResize="0"/>
          <p:nvPr/>
        </p:nvPicPr>
        <p:blipFill>
          <a:blip r:embed="rId3">
            <a:alphaModFix/>
          </a:blip>
          <a:stretch>
            <a:fillRect/>
          </a:stretch>
        </p:blipFill>
        <p:spPr>
          <a:xfrm>
            <a:off x="152400" y="1247900"/>
            <a:ext cx="1950116" cy="1939375"/>
          </a:xfrm>
          <a:prstGeom prst="rect">
            <a:avLst/>
          </a:prstGeom>
          <a:noFill/>
          <a:ln>
            <a:noFill/>
          </a:ln>
        </p:spPr>
      </p:pic>
      <p:pic>
        <p:nvPicPr>
          <p:cNvPr id="399" name="Google Shape;399;p46"/>
          <p:cNvPicPr preferRelativeResize="0"/>
          <p:nvPr/>
        </p:nvPicPr>
        <p:blipFill>
          <a:blip r:embed="rId4">
            <a:alphaModFix/>
          </a:blip>
          <a:stretch>
            <a:fillRect/>
          </a:stretch>
        </p:blipFill>
        <p:spPr>
          <a:xfrm>
            <a:off x="2527275" y="1155900"/>
            <a:ext cx="2150906" cy="2718774"/>
          </a:xfrm>
          <a:prstGeom prst="rect">
            <a:avLst/>
          </a:prstGeom>
          <a:noFill/>
          <a:ln>
            <a:noFill/>
          </a:ln>
        </p:spPr>
      </p:pic>
      <p:sp>
        <p:nvSpPr>
          <p:cNvPr id="400" name="Google Shape;400;p46"/>
          <p:cNvSpPr txBox="1"/>
          <p:nvPr/>
        </p:nvSpPr>
        <p:spPr>
          <a:xfrm>
            <a:off x="259750" y="515773"/>
            <a:ext cx="1518600" cy="4308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b="1"/>
              <a:t>Finite Reads</a:t>
            </a:r>
            <a:endParaRPr b="1"/>
          </a:p>
        </p:txBody>
      </p:sp>
      <p:sp>
        <p:nvSpPr>
          <p:cNvPr id="401" name="Google Shape;401;p46"/>
          <p:cNvSpPr txBox="1"/>
          <p:nvPr/>
        </p:nvSpPr>
        <p:spPr>
          <a:xfrm>
            <a:off x="2312550" y="489100"/>
            <a:ext cx="2990400" cy="5247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b="1"/>
              <a:t>In perfect world all transcripts are counted</a:t>
            </a:r>
            <a:endParaRPr b="1"/>
          </a:p>
        </p:txBody>
      </p:sp>
      <p:pic>
        <p:nvPicPr>
          <p:cNvPr id="402" name="Google Shape;402;p46"/>
          <p:cNvPicPr preferRelativeResize="0"/>
          <p:nvPr/>
        </p:nvPicPr>
        <p:blipFill>
          <a:blip r:embed="rId5">
            <a:alphaModFix/>
          </a:blip>
          <a:stretch>
            <a:fillRect/>
          </a:stretch>
        </p:blipFill>
        <p:spPr>
          <a:xfrm>
            <a:off x="5850975" y="1148475"/>
            <a:ext cx="2621475" cy="3039520"/>
          </a:xfrm>
          <a:prstGeom prst="rect">
            <a:avLst/>
          </a:prstGeom>
          <a:noFill/>
          <a:ln>
            <a:noFill/>
          </a:ln>
        </p:spPr>
      </p:pic>
      <p:sp>
        <p:nvSpPr>
          <p:cNvPr id="403" name="Google Shape;403;p46"/>
          <p:cNvSpPr txBox="1"/>
          <p:nvPr/>
        </p:nvSpPr>
        <p:spPr>
          <a:xfrm>
            <a:off x="5183325" y="430800"/>
            <a:ext cx="3837833" cy="514256"/>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b="1" dirty="0">
                <a:latin typeface="Open Sans"/>
                <a:ea typeface="Open Sans"/>
                <a:cs typeface="Open Sans"/>
                <a:sym typeface="Open Sans"/>
              </a:rPr>
              <a:t>In real world, </a:t>
            </a:r>
            <a:r>
              <a:rPr lang="en" b="1" dirty="0">
                <a:solidFill>
                  <a:schemeClr val="dk1"/>
                </a:solidFill>
                <a:latin typeface="Open Sans"/>
                <a:ea typeface="Open Sans"/>
                <a:cs typeface="Open Sans"/>
                <a:sym typeface="Open Sans"/>
              </a:rPr>
              <a:t>,</a:t>
            </a:r>
            <a:r>
              <a:rPr lang="en" b="1" dirty="0" smtClean="0">
                <a:solidFill>
                  <a:schemeClr val="dk1"/>
                </a:solidFill>
                <a:latin typeface="Open Sans"/>
                <a:ea typeface="Open Sans"/>
                <a:cs typeface="Open Sans"/>
                <a:sym typeface="Open Sans"/>
              </a:rPr>
              <a:t>ore </a:t>
            </a:r>
            <a:r>
              <a:rPr lang="en" b="1" dirty="0">
                <a:solidFill>
                  <a:schemeClr val="dk1"/>
                </a:solidFill>
                <a:latin typeface="Open Sans"/>
                <a:ea typeface="Open Sans"/>
                <a:cs typeface="Open Sans"/>
                <a:sym typeface="Open Sans"/>
              </a:rPr>
              <a:t>reads taken up by highly expressed genes means less reads available for lowly expressed genes.</a:t>
            </a:r>
            <a:endParaRPr b="1" dirty="0">
              <a:solidFill>
                <a:schemeClr val="dk1"/>
              </a:solidFill>
              <a:latin typeface="Open Sans"/>
              <a:ea typeface="Open Sans"/>
              <a:cs typeface="Open Sans"/>
              <a:sym typeface="Open Sans"/>
            </a:endParaRPr>
          </a:p>
          <a:p>
            <a:pPr marL="0" lvl="0" indent="0">
              <a:spcBef>
                <a:spcPts val="0"/>
              </a:spcBef>
              <a:spcAft>
                <a:spcPts val="0"/>
              </a:spcAft>
              <a:buNone/>
            </a:pPr>
            <a:endParaRPr b="1" dirty="0">
              <a:latin typeface="Open Sans"/>
              <a:ea typeface="Open Sans"/>
              <a:cs typeface="Open Sans"/>
              <a:sym typeface="Open Sans"/>
            </a:endParaRPr>
          </a:p>
        </p:txBody>
      </p:sp>
      <p:pic>
        <p:nvPicPr>
          <p:cNvPr id="404" name="Google Shape;404;p46"/>
          <p:cNvPicPr preferRelativeResize="0"/>
          <p:nvPr/>
        </p:nvPicPr>
        <p:blipFill>
          <a:blip r:embed="rId6">
            <a:alphaModFix/>
          </a:blip>
          <a:stretch>
            <a:fillRect/>
          </a:stretch>
        </p:blipFill>
        <p:spPr>
          <a:xfrm>
            <a:off x="152400" y="3874675"/>
            <a:ext cx="3781650" cy="2907124"/>
          </a:xfrm>
          <a:prstGeom prst="rect">
            <a:avLst/>
          </a:prstGeom>
          <a:noFill/>
          <a:ln>
            <a:noFill/>
          </a:ln>
        </p:spPr>
      </p:pic>
      <p:sp>
        <p:nvSpPr>
          <p:cNvPr id="405" name="Google Shape;405;p46"/>
          <p:cNvSpPr txBox="1"/>
          <p:nvPr/>
        </p:nvSpPr>
        <p:spPr>
          <a:xfrm>
            <a:off x="4106825" y="4702251"/>
            <a:ext cx="4665000" cy="1176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b="1">
                <a:solidFill>
                  <a:schemeClr val="dk1"/>
                </a:solidFill>
                <a:latin typeface="Open Sans"/>
                <a:ea typeface="Open Sans"/>
                <a:cs typeface="Open Sans"/>
                <a:sym typeface="Open Sans"/>
              </a:rPr>
              <a:t>Highly expressed genes that are differentially expressed can cause lowly expressed genes that are not actually differentially expressed to appear that way.</a:t>
            </a:r>
            <a:endParaRPr b="1">
              <a:solidFill>
                <a:schemeClr val="dk1"/>
              </a:solidFill>
              <a:latin typeface="Open Sans"/>
              <a:ea typeface="Open Sans"/>
              <a:cs typeface="Open Sans"/>
              <a:sym typeface="Open Sans"/>
            </a:endParaRPr>
          </a:p>
          <a:p>
            <a:pPr marL="0" lvl="0" indent="0">
              <a:spcBef>
                <a:spcPts val="0"/>
              </a:spcBef>
              <a:spcAft>
                <a:spcPts val="0"/>
              </a:spcAft>
              <a:buNone/>
            </a:pPr>
            <a:endParaRPr b="1">
              <a:latin typeface="Open Sans"/>
              <a:ea typeface="Open Sans"/>
              <a:cs typeface="Open Sans"/>
              <a:sym typeface="Open Sans"/>
            </a:endParaRPr>
          </a:p>
        </p:txBody>
      </p:sp>
    </p:spTree>
    <p:extLst>
      <p:ext uri="{BB962C8B-B14F-4D97-AF65-F5344CB8AC3E}">
        <p14:creationId xmlns:p14="http://schemas.microsoft.com/office/powerpoint/2010/main" val="41055634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7"/>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lvl="0"/>
            <a:r>
              <a:rPr lang="en" sz="2400" b="1" dirty="0">
                <a:latin typeface="+mj-lt"/>
              </a:rPr>
              <a:t>Raw Read </a:t>
            </a:r>
            <a:r>
              <a:rPr lang="en" sz="2400" b="1" dirty="0" smtClean="0">
                <a:latin typeface="+mj-lt"/>
              </a:rPr>
              <a:t>Counts and </a:t>
            </a:r>
            <a:r>
              <a:rPr lang="en" sz="2400" b="1" dirty="0">
                <a:latin typeface="+mj-lt"/>
                <a:ea typeface="Open Sans"/>
                <a:cs typeface="Open Sans"/>
                <a:sym typeface="Open Sans"/>
              </a:rPr>
              <a:t>Normalizing/correcting for feature length and library size </a:t>
            </a:r>
            <a:endParaRPr sz="2400" b="1" dirty="0">
              <a:latin typeface="+mj-lt"/>
            </a:endParaRPr>
          </a:p>
        </p:txBody>
      </p:sp>
      <p:sp>
        <p:nvSpPr>
          <p:cNvPr id="411" name="Google Shape;411;p4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23</a:t>
            </a:fld>
            <a:endParaRPr/>
          </a:p>
        </p:txBody>
      </p:sp>
      <p:sp>
        <p:nvSpPr>
          <p:cNvPr id="412" name="Google Shape;412;p47"/>
          <p:cNvSpPr txBox="1"/>
          <p:nvPr/>
        </p:nvSpPr>
        <p:spPr>
          <a:xfrm>
            <a:off x="149401" y="698044"/>
            <a:ext cx="8670000" cy="5270700"/>
          </a:xfrm>
          <a:prstGeom prst="rect">
            <a:avLst/>
          </a:prstGeom>
          <a:noFill/>
          <a:ln>
            <a:noFill/>
          </a:ln>
        </p:spPr>
        <p:txBody>
          <a:bodyPr spcFirstLastPara="1" wrap="square" lIns="91425" tIns="91425" rIns="91425" bIns="91425" anchor="t" anchorCtr="0">
            <a:noAutofit/>
          </a:bodyPr>
          <a:lstStyle/>
          <a:p>
            <a:pPr marL="457200" lvl="0" indent="-342900" rtl="0">
              <a:lnSpc>
                <a:spcPct val="115000"/>
              </a:lnSpc>
              <a:spcBef>
                <a:spcPts val="0"/>
              </a:spcBef>
              <a:spcAft>
                <a:spcPts val="0"/>
              </a:spcAft>
              <a:buClr>
                <a:srgbClr val="333333"/>
              </a:buClr>
              <a:buSzPts val="1800"/>
              <a:buFont typeface="Open Sans"/>
              <a:buChar char="●"/>
            </a:pPr>
            <a:r>
              <a:rPr lang="en" sz="1800" dirty="0">
                <a:solidFill>
                  <a:srgbClr val="333333"/>
                </a:solidFill>
                <a:latin typeface="Open Sans"/>
                <a:ea typeface="Open Sans"/>
                <a:cs typeface="Open Sans"/>
                <a:sym typeface="Open Sans"/>
              </a:rPr>
              <a:t>Counting number of reads/fragments falling with exonic regions of a gene. Example: </a:t>
            </a:r>
            <a:r>
              <a:rPr lang="en" sz="1800" b="1" dirty="0">
                <a:solidFill>
                  <a:srgbClr val="333333"/>
                </a:solidFill>
                <a:latin typeface="Open Sans"/>
                <a:ea typeface="Open Sans"/>
                <a:cs typeface="Open Sans"/>
                <a:sym typeface="Open Sans"/>
              </a:rPr>
              <a:t>HTseq-count.</a:t>
            </a:r>
            <a:endParaRPr sz="1800" b="1" dirty="0">
              <a:solidFill>
                <a:srgbClr val="333333"/>
              </a:solidFill>
              <a:latin typeface="Open Sans"/>
              <a:ea typeface="Open Sans"/>
              <a:cs typeface="Open Sans"/>
              <a:sym typeface="Open Sans"/>
            </a:endParaRPr>
          </a:p>
          <a:p>
            <a:pPr marL="0" lvl="0" indent="0" rtl="0">
              <a:spcBef>
                <a:spcPts val="700"/>
              </a:spcBef>
              <a:spcAft>
                <a:spcPts val="0"/>
              </a:spcAft>
              <a:buNone/>
            </a:pPr>
            <a:endParaRPr sz="1800" dirty="0">
              <a:solidFill>
                <a:srgbClr val="333333"/>
              </a:solidFill>
              <a:latin typeface="Open Sans"/>
              <a:ea typeface="Open Sans"/>
              <a:cs typeface="Open Sans"/>
              <a:sym typeface="Open Sans"/>
            </a:endParaRPr>
          </a:p>
          <a:p>
            <a:pPr marL="0" lvl="0" indent="0" rtl="0">
              <a:spcBef>
                <a:spcPts val="0"/>
              </a:spcBef>
              <a:spcAft>
                <a:spcPts val="0"/>
              </a:spcAft>
              <a:buNone/>
            </a:pPr>
            <a:endParaRPr sz="1800" dirty="0">
              <a:solidFill>
                <a:srgbClr val="333333"/>
              </a:solidFill>
              <a:latin typeface="Open Sans"/>
              <a:ea typeface="Open Sans"/>
              <a:cs typeface="Open Sans"/>
              <a:sym typeface="Open Sans"/>
            </a:endParaRPr>
          </a:p>
          <a:p>
            <a:pPr marL="457200" lvl="0" indent="-342900" rtl="0">
              <a:spcBef>
                <a:spcPts val="0"/>
              </a:spcBef>
              <a:spcAft>
                <a:spcPts val="0"/>
              </a:spcAft>
              <a:buClr>
                <a:srgbClr val="333333"/>
              </a:buClr>
              <a:buSzPts val="1800"/>
              <a:buFont typeface="Open Sans"/>
              <a:buChar char="●"/>
            </a:pPr>
            <a:r>
              <a:rPr lang="en" sz="1800" dirty="0">
                <a:solidFill>
                  <a:srgbClr val="333333"/>
                </a:solidFill>
                <a:latin typeface="Open Sans"/>
                <a:ea typeface="Open Sans"/>
                <a:cs typeface="Open Sans"/>
                <a:sym typeface="Open Sans"/>
              </a:rPr>
              <a:t>The same fragment count yet different expression levels.</a:t>
            </a:r>
            <a:endParaRPr sz="1800" dirty="0">
              <a:solidFill>
                <a:srgbClr val="333333"/>
              </a:solidFill>
              <a:latin typeface="Open Sans"/>
              <a:ea typeface="Open Sans"/>
              <a:cs typeface="Open Sans"/>
              <a:sym typeface="Open Sans"/>
            </a:endParaRPr>
          </a:p>
          <a:p>
            <a:pPr marL="0" lvl="0" indent="0" rtl="0">
              <a:spcBef>
                <a:spcPts val="0"/>
              </a:spcBef>
              <a:spcAft>
                <a:spcPts val="0"/>
              </a:spcAft>
              <a:buNone/>
            </a:pPr>
            <a:endParaRPr sz="1800" dirty="0">
              <a:solidFill>
                <a:srgbClr val="333333"/>
              </a:solidFill>
              <a:latin typeface="Open Sans"/>
              <a:ea typeface="Open Sans"/>
              <a:cs typeface="Open Sans"/>
              <a:sym typeface="Open Sans"/>
            </a:endParaRPr>
          </a:p>
          <a:p>
            <a:pPr marL="0" lvl="0" indent="0" rtl="0">
              <a:spcBef>
                <a:spcPts val="0"/>
              </a:spcBef>
              <a:spcAft>
                <a:spcPts val="0"/>
              </a:spcAft>
              <a:buNone/>
            </a:pPr>
            <a:endParaRPr sz="1800" dirty="0">
              <a:solidFill>
                <a:srgbClr val="333333"/>
              </a:solidFill>
              <a:latin typeface="Open Sans"/>
              <a:ea typeface="Open Sans"/>
              <a:cs typeface="Open Sans"/>
              <a:sym typeface="Open Sans"/>
            </a:endParaRPr>
          </a:p>
          <a:p>
            <a:pPr marL="0" lvl="0" indent="0">
              <a:spcBef>
                <a:spcPts val="0"/>
              </a:spcBef>
              <a:spcAft>
                <a:spcPts val="0"/>
              </a:spcAft>
              <a:buNone/>
            </a:pPr>
            <a:endParaRPr sz="1800" dirty="0">
              <a:solidFill>
                <a:srgbClr val="333333"/>
              </a:solidFill>
              <a:latin typeface="Open Sans"/>
              <a:ea typeface="Open Sans"/>
              <a:cs typeface="Open Sans"/>
              <a:sym typeface="Open Sans"/>
            </a:endParaRPr>
          </a:p>
        </p:txBody>
      </p:sp>
      <p:pic>
        <p:nvPicPr>
          <p:cNvPr id="413" name="Google Shape;413;p47"/>
          <p:cNvPicPr preferRelativeResize="0"/>
          <p:nvPr/>
        </p:nvPicPr>
        <p:blipFill>
          <a:blip r:embed="rId3">
            <a:alphaModFix/>
          </a:blip>
          <a:stretch>
            <a:fillRect/>
          </a:stretch>
        </p:blipFill>
        <p:spPr>
          <a:xfrm>
            <a:off x="4601183" y="1174011"/>
            <a:ext cx="3968552" cy="450508"/>
          </a:xfrm>
          <a:prstGeom prst="rect">
            <a:avLst/>
          </a:prstGeom>
          <a:noFill/>
          <a:ln>
            <a:noFill/>
          </a:ln>
        </p:spPr>
      </p:pic>
      <p:pic>
        <p:nvPicPr>
          <p:cNvPr id="414" name="Google Shape;414;p47"/>
          <p:cNvPicPr preferRelativeResize="0"/>
          <p:nvPr/>
        </p:nvPicPr>
        <p:blipFill>
          <a:blip r:embed="rId4">
            <a:alphaModFix/>
          </a:blip>
          <a:stretch>
            <a:fillRect/>
          </a:stretch>
        </p:blipFill>
        <p:spPr>
          <a:xfrm>
            <a:off x="5515583" y="2534721"/>
            <a:ext cx="3303818" cy="1764904"/>
          </a:xfrm>
          <a:prstGeom prst="rect">
            <a:avLst/>
          </a:prstGeom>
          <a:noFill/>
          <a:ln>
            <a:noFill/>
          </a:ln>
        </p:spPr>
      </p:pic>
      <p:pic>
        <p:nvPicPr>
          <p:cNvPr id="415" name="Google Shape;415;p47"/>
          <p:cNvPicPr preferRelativeResize="0"/>
          <p:nvPr/>
        </p:nvPicPr>
        <p:blipFill>
          <a:blip r:embed="rId5">
            <a:alphaModFix/>
          </a:blip>
          <a:stretch>
            <a:fillRect/>
          </a:stretch>
        </p:blipFill>
        <p:spPr>
          <a:xfrm>
            <a:off x="254016" y="2467816"/>
            <a:ext cx="4512537" cy="1831809"/>
          </a:xfrm>
          <a:prstGeom prst="rect">
            <a:avLst/>
          </a:prstGeom>
          <a:noFill/>
          <a:ln>
            <a:noFill/>
          </a:ln>
        </p:spPr>
      </p:pic>
      <p:pic>
        <p:nvPicPr>
          <p:cNvPr id="8" name="Google Shape;422;p48"/>
          <p:cNvPicPr preferRelativeResize="0"/>
          <p:nvPr/>
        </p:nvPicPr>
        <p:blipFill>
          <a:blip r:embed="rId6">
            <a:alphaModFix/>
          </a:blip>
          <a:stretch>
            <a:fillRect/>
          </a:stretch>
        </p:blipFill>
        <p:spPr>
          <a:xfrm>
            <a:off x="1397783" y="4717618"/>
            <a:ext cx="6189791" cy="2024704"/>
          </a:xfrm>
          <a:prstGeom prst="rect">
            <a:avLst/>
          </a:prstGeom>
          <a:noFill/>
          <a:ln>
            <a:noFill/>
          </a:ln>
        </p:spPr>
      </p:pic>
    </p:spTree>
    <p:extLst>
      <p:ext uri="{BB962C8B-B14F-4D97-AF65-F5344CB8AC3E}">
        <p14:creationId xmlns:p14="http://schemas.microsoft.com/office/powerpoint/2010/main" val="678074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50"/>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TPM: Transcripts per Million </a:t>
            </a:r>
            <a:endParaRPr sz="2400"/>
          </a:p>
        </p:txBody>
      </p:sp>
      <p:sp>
        <p:nvSpPr>
          <p:cNvPr id="438" name="Google Shape;438;p5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24</a:t>
            </a:fld>
            <a:endParaRPr/>
          </a:p>
        </p:txBody>
      </p:sp>
      <p:sp>
        <p:nvSpPr>
          <p:cNvPr id="439" name="Google Shape;439;p50"/>
          <p:cNvSpPr txBox="1"/>
          <p:nvPr/>
        </p:nvSpPr>
        <p:spPr>
          <a:xfrm>
            <a:off x="349450" y="5428150"/>
            <a:ext cx="8284800" cy="1314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440" name="Google Shape;440;p50"/>
          <p:cNvSpPr txBox="1"/>
          <p:nvPr/>
        </p:nvSpPr>
        <p:spPr>
          <a:xfrm>
            <a:off x="0" y="1317475"/>
            <a:ext cx="5183700" cy="2130600"/>
          </a:xfrm>
          <a:prstGeom prst="rect">
            <a:avLst/>
          </a:prstGeom>
          <a:noFill/>
          <a:ln>
            <a:noFill/>
          </a:ln>
        </p:spPr>
        <p:txBody>
          <a:bodyPr spcFirstLastPara="1" wrap="square" lIns="91425" tIns="91425" rIns="91425" bIns="91425" anchor="t" anchorCtr="0">
            <a:noAutofit/>
          </a:bodyPr>
          <a:lstStyle/>
          <a:p>
            <a:pPr marL="457200" lvl="0" indent="-381000" rtl="0">
              <a:spcBef>
                <a:spcPts val="0"/>
              </a:spcBef>
              <a:spcAft>
                <a:spcPts val="0"/>
              </a:spcAft>
              <a:buClr>
                <a:srgbClr val="333333"/>
              </a:buClr>
              <a:buSzPts val="2400"/>
              <a:buFont typeface="Open Sans"/>
              <a:buChar char="●"/>
            </a:pPr>
            <a:r>
              <a:rPr lang="en" sz="2400">
                <a:solidFill>
                  <a:srgbClr val="333333"/>
                </a:solidFill>
                <a:latin typeface="Open Sans"/>
                <a:ea typeface="Open Sans"/>
                <a:cs typeface="Open Sans"/>
                <a:sym typeface="Open Sans"/>
              </a:rPr>
              <a:t>TPM is the number of transcripts you would have seen of type , given the abundances of the other transcripts in your sample</a:t>
            </a:r>
            <a:endParaRPr sz="2400">
              <a:solidFill>
                <a:srgbClr val="333333"/>
              </a:solidFill>
              <a:latin typeface="Open Sans"/>
              <a:ea typeface="Open Sans"/>
              <a:cs typeface="Open Sans"/>
              <a:sym typeface="Open Sans"/>
            </a:endParaRPr>
          </a:p>
        </p:txBody>
      </p:sp>
      <p:pic>
        <p:nvPicPr>
          <p:cNvPr id="441" name="Google Shape;441;p50"/>
          <p:cNvPicPr preferRelativeResize="0"/>
          <p:nvPr/>
        </p:nvPicPr>
        <p:blipFill>
          <a:blip r:embed="rId3">
            <a:alphaModFix/>
          </a:blip>
          <a:stretch>
            <a:fillRect/>
          </a:stretch>
        </p:blipFill>
        <p:spPr>
          <a:xfrm>
            <a:off x="5595351" y="1687800"/>
            <a:ext cx="3425798" cy="1314300"/>
          </a:xfrm>
          <a:prstGeom prst="rect">
            <a:avLst/>
          </a:prstGeom>
          <a:noFill/>
          <a:ln>
            <a:noFill/>
          </a:ln>
        </p:spPr>
      </p:pic>
      <p:pic>
        <p:nvPicPr>
          <p:cNvPr id="442" name="Google Shape;442;p50"/>
          <p:cNvPicPr preferRelativeResize="0"/>
          <p:nvPr/>
        </p:nvPicPr>
        <p:blipFill>
          <a:blip r:embed="rId4">
            <a:alphaModFix/>
          </a:blip>
          <a:stretch>
            <a:fillRect/>
          </a:stretch>
        </p:blipFill>
        <p:spPr>
          <a:xfrm>
            <a:off x="191724" y="3671650"/>
            <a:ext cx="8760564" cy="2130600"/>
          </a:xfrm>
          <a:prstGeom prst="rect">
            <a:avLst/>
          </a:prstGeom>
          <a:noFill/>
          <a:ln>
            <a:noFill/>
          </a:ln>
        </p:spPr>
      </p:pic>
    </p:spTree>
    <p:extLst>
      <p:ext uri="{BB962C8B-B14F-4D97-AF65-F5344CB8AC3E}">
        <p14:creationId xmlns:p14="http://schemas.microsoft.com/office/powerpoint/2010/main" val="3175752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51"/>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2400"/>
              <a:t>Normalization Summary with Goals</a:t>
            </a:r>
            <a:endParaRPr sz="2400"/>
          </a:p>
        </p:txBody>
      </p:sp>
      <p:sp>
        <p:nvSpPr>
          <p:cNvPr id="448" name="Google Shape;448;p51"/>
          <p:cNvSpPr txBox="1">
            <a:spLocks noGrp="1"/>
          </p:cNvSpPr>
          <p:nvPr>
            <p:ph type="body" idx="1"/>
          </p:nvPr>
        </p:nvSpPr>
        <p:spPr>
          <a:xfrm>
            <a:off x="223200" y="936162"/>
            <a:ext cx="8520600" cy="4985700"/>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SzPts val="1800"/>
              <a:buChar char="●"/>
            </a:pPr>
            <a:r>
              <a:rPr lang="en" sz="1800" b="1"/>
              <a:t>R/FPKM: (Mortazavi et al. 2008)</a:t>
            </a:r>
            <a:endParaRPr sz="1800" b="1"/>
          </a:p>
          <a:p>
            <a:pPr marL="914400" lvl="1" indent="-342900" rtl="0">
              <a:spcBef>
                <a:spcPts val="0"/>
              </a:spcBef>
              <a:spcAft>
                <a:spcPts val="0"/>
              </a:spcAft>
              <a:buSzPts val="1800"/>
              <a:buChar char="○"/>
            </a:pPr>
            <a:r>
              <a:rPr lang="en" sz="1800"/>
              <a:t>Correct for: differences in sequencing depth and transcript length</a:t>
            </a:r>
            <a:endParaRPr sz="1800"/>
          </a:p>
          <a:p>
            <a:pPr marL="914400" lvl="1" indent="-342900" rtl="0">
              <a:spcBef>
                <a:spcPts val="0"/>
              </a:spcBef>
              <a:spcAft>
                <a:spcPts val="0"/>
              </a:spcAft>
              <a:buSzPts val="1800"/>
              <a:buChar char="○"/>
            </a:pPr>
            <a:r>
              <a:rPr lang="en" sz="1800"/>
              <a:t> Aiming to: compare a gene across samples and diff genes within sample</a:t>
            </a:r>
            <a:endParaRPr sz="1800"/>
          </a:p>
          <a:p>
            <a:pPr marL="457200" lvl="0" indent="-342900" rtl="0">
              <a:spcBef>
                <a:spcPts val="0"/>
              </a:spcBef>
              <a:spcAft>
                <a:spcPts val="0"/>
              </a:spcAft>
              <a:buSzPts val="1800"/>
              <a:buChar char="●"/>
            </a:pPr>
            <a:r>
              <a:rPr lang="en" sz="1800" b="1"/>
              <a:t>TMM: (Robinson and Oshlack 2010)</a:t>
            </a:r>
            <a:endParaRPr sz="1800" b="1"/>
          </a:p>
          <a:p>
            <a:pPr marL="914400" lvl="1" indent="-342900" rtl="0">
              <a:spcBef>
                <a:spcPts val="0"/>
              </a:spcBef>
              <a:spcAft>
                <a:spcPts val="0"/>
              </a:spcAft>
              <a:buSzPts val="1800"/>
              <a:buChar char="○"/>
            </a:pPr>
            <a:r>
              <a:rPr lang="en" sz="1800"/>
              <a:t> Correct for: differences in transcript pool composition; extreme outliers</a:t>
            </a:r>
            <a:endParaRPr sz="1800"/>
          </a:p>
          <a:p>
            <a:pPr marL="914400" lvl="1" indent="-342900" rtl="0">
              <a:spcBef>
                <a:spcPts val="0"/>
              </a:spcBef>
              <a:spcAft>
                <a:spcPts val="0"/>
              </a:spcAft>
              <a:buSzPts val="1800"/>
              <a:buChar char="○"/>
            </a:pPr>
            <a:r>
              <a:rPr lang="en" sz="1800"/>
              <a:t>Aiming to: provide better across-sample comparability</a:t>
            </a:r>
            <a:endParaRPr sz="1800"/>
          </a:p>
          <a:p>
            <a:pPr marL="457200" lvl="0" indent="-342900" rtl="0">
              <a:spcBef>
                <a:spcPts val="0"/>
              </a:spcBef>
              <a:spcAft>
                <a:spcPts val="0"/>
              </a:spcAft>
              <a:buSzPts val="1800"/>
              <a:buChar char="●"/>
            </a:pPr>
            <a:r>
              <a:rPr lang="en" sz="1800" b="1"/>
              <a:t>TPM: (Li et al 2010, Wagner et al 2012)</a:t>
            </a:r>
            <a:endParaRPr sz="1800" b="1"/>
          </a:p>
          <a:p>
            <a:pPr marL="914400" lvl="1" indent="-342900" rtl="0">
              <a:spcBef>
                <a:spcPts val="0"/>
              </a:spcBef>
              <a:spcAft>
                <a:spcPts val="0"/>
              </a:spcAft>
              <a:buSzPts val="1800"/>
              <a:buChar char="○"/>
            </a:pPr>
            <a:r>
              <a:rPr lang="en" sz="1800"/>
              <a:t>Correct for: transcript length distribution in RNA pool</a:t>
            </a:r>
            <a:endParaRPr sz="1800"/>
          </a:p>
          <a:p>
            <a:pPr marL="914400" lvl="1" indent="-342900" rtl="0">
              <a:spcBef>
                <a:spcPts val="0"/>
              </a:spcBef>
              <a:spcAft>
                <a:spcPts val="0"/>
              </a:spcAft>
              <a:buSzPts val="1800"/>
              <a:buChar char="○"/>
            </a:pPr>
            <a:r>
              <a:rPr lang="en" sz="1800"/>
              <a:t>Aiming to: provide better across-sample comparability</a:t>
            </a:r>
            <a:endParaRPr sz="1800"/>
          </a:p>
          <a:p>
            <a:pPr marL="457200" lvl="0" indent="-342900" rtl="0">
              <a:spcBef>
                <a:spcPts val="0"/>
              </a:spcBef>
              <a:spcAft>
                <a:spcPts val="0"/>
              </a:spcAft>
              <a:buSzPts val="1800"/>
              <a:buChar char="●"/>
            </a:pPr>
            <a:r>
              <a:rPr lang="en" sz="1800" b="1"/>
              <a:t>Limma voom (logCPM): (Lawet al 2013)</a:t>
            </a:r>
            <a:endParaRPr sz="1800" b="1"/>
          </a:p>
          <a:p>
            <a:pPr marL="914400" lvl="1" indent="-342900" rtl="0">
              <a:spcBef>
                <a:spcPts val="0"/>
              </a:spcBef>
              <a:spcAft>
                <a:spcPts val="0"/>
              </a:spcAft>
              <a:buSzPts val="1800"/>
              <a:buChar char="○"/>
            </a:pPr>
            <a:r>
              <a:rPr lang="en" sz="1800"/>
              <a:t> Aiming to: stabilize variance; remove dependence of variance on the mean</a:t>
            </a:r>
            <a:endParaRPr sz="1800"/>
          </a:p>
          <a:p>
            <a:pPr marL="457200" lvl="0" indent="-342900" rtl="0">
              <a:spcBef>
                <a:spcPts val="0"/>
              </a:spcBef>
              <a:spcAft>
                <a:spcPts val="0"/>
              </a:spcAft>
              <a:buSzPts val="1800"/>
              <a:buChar char="●"/>
            </a:pPr>
            <a:r>
              <a:rPr lang="en" sz="1800" b="1"/>
              <a:t>Relative Log Expression(RLE) </a:t>
            </a:r>
            <a:endParaRPr sz="1800" b="1"/>
          </a:p>
          <a:p>
            <a:pPr marL="914400" lvl="1" indent="-342900" rtl="0">
              <a:spcBef>
                <a:spcPts val="0"/>
              </a:spcBef>
              <a:spcAft>
                <a:spcPts val="0"/>
              </a:spcAft>
              <a:buSzPts val="1800"/>
              <a:buChar char="○"/>
            </a:pPr>
            <a:r>
              <a:rPr lang="en" sz="1800"/>
              <a:t>normalization (RLE) implemented in the DESeq2 package</a:t>
            </a:r>
            <a:endParaRPr sz="1800"/>
          </a:p>
          <a:p>
            <a:pPr marL="0" lvl="0" indent="0" rtl="0">
              <a:spcBef>
                <a:spcPts val="2400"/>
              </a:spcBef>
              <a:spcAft>
                <a:spcPts val="2400"/>
              </a:spcAft>
              <a:buNone/>
            </a:pPr>
            <a:endParaRPr sz="1800"/>
          </a:p>
        </p:txBody>
      </p:sp>
      <p:sp>
        <p:nvSpPr>
          <p:cNvPr id="449" name="Google Shape;449;p5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145884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8">
                                            <p:txEl>
                                              <p:pRg st="0" end="0"/>
                                            </p:txEl>
                                          </p:spTgt>
                                        </p:tgtEl>
                                        <p:attrNameLst>
                                          <p:attrName>style.visibility</p:attrName>
                                        </p:attrNameLst>
                                      </p:cBhvr>
                                      <p:to>
                                        <p:strVal val="visible"/>
                                      </p:to>
                                    </p:set>
                                    <p:animEffect transition="in" filter="fade">
                                      <p:cBhvr>
                                        <p:cTn id="7" dur="1000"/>
                                        <p:tgtEl>
                                          <p:spTgt spid="4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8">
                                            <p:txEl>
                                              <p:pRg st="1" end="1"/>
                                            </p:txEl>
                                          </p:spTgt>
                                        </p:tgtEl>
                                        <p:attrNameLst>
                                          <p:attrName>style.visibility</p:attrName>
                                        </p:attrNameLst>
                                      </p:cBhvr>
                                      <p:to>
                                        <p:strVal val="visible"/>
                                      </p:to>
                                    </p:set>
                                    <p:animEffect transition="in" filter="fade">
                                      <p:cBhvr>
                                        <p:cTn id="12" dur="1000"/>
                                        <p:tgtEl>
                                          <p:spTgt spid="4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8">
                                            <p:txEl>
                                              <p:pRg st="2" end="2"/>
                                            </p:txEl>
                                          </p:spTgt>
                                        </p:tgtEl>
                                        <p:attrNameLst>
                                          <p:attrName>style.visibility</p:attrName>
                                        </p:attrNameLst>
                                      </p:cBhvr>
                                      <p:to>
                                        <p:strVal val="visible"/>
                                      </p:to>
                                    </p:set>
                                    <p:animEffect transition="in" filter="fade">
                                      <p:cBhvr>
                                        <p:cTn id="17" dur="1000"/>
                                        <p:tgtEl>
                                          <p:spTgt spid="4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8">
                                            <p:txEl>
                                              <p:pRg st="3" end="3"/>
                                            </p:txEl>
                                          </p:spTgt>
                                        </p:tgtEl>
                                        <p:attrNameLst>
                                          <p:attrName>style.visibility</p:attrName>
                                        </p:attrNameLst>
                                      </p:cBhvr>
                                      <p:to>
                                        <p:strVal val="visible"/>
                                      </p:to>
                                    </p:set>
                                    <p:animEffect transition="in" filter="fade">
                                      <p:cBhvr>
                                        <p:cTn id="22" dur="1000"/>
                                        <p:tgtEl>
                                          <p:spTgt spid="4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8">
                                            <p:txEl>
                                              <p:pRg st="4" end="4"/>
                                            </p:txEl>
                                          </p:spTgt>
                                        </p:tgtEl>
                                        <p:attrNameLst>
                                          <p:attrName>style.visibility</p:attrName>
                                        </p:attrNameLst>
                                      </p:cBhvr>
                                      <p:to>
                                        <p:strVal val="visible"/>
                                      </p:to>
                                    </p:set>
                                    <p:animEffect transition="in" filter="fade">
                                      <p:cBhvr>
                                        <p:cTn id="27" dur="1000"/>
                                        <p:tgtEl>
                                          <p:spTgt spid="4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8">
                                            <p:txEl>
                                              <p:pRg st="5" end="5"/>
                                            </p:txEl>
                                          </p:spTgt>
                                        </p:tgtEl>
                                        <p:attrNameLst>
                                          <p:attrName>style.visibility</p:attrName>
                                        </p:attrNameLst>
                                      </p:cBhvr>
                                      <p:to>
                                        <p:strVal val="visible"/>
                                      </p:to>
                                    </p:set>
                                    <p:animEffect transition="in" filter="fade">
                                      <p:cBhvr>
                                        <p:cTn id="32" dur="1000"/>
                                        <p:tgtEl>
                                          <p:spTgt spid="44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8">
                                            <p:txEl>
                                              <p:pRg st="6" end="6"/>
                                            </p:txEl>
                                          </p:spTgt>
                                        </p:tgtEl>
                                        <p:attrNameLst>
                                          <p:attrName>style.visibility</p:attrName>
                                        </p:attrNameLst>
                                      </p:cBhvr>
                                      <p:to>
                                        <p:strVal val="visible"/>
                                      </p:to>
                                    </p:set>
                                    <p:animEffect transition="in" filter="fade">
                                      <p:cBhvr>
                                        <p:cTn id="37" dur="1000"/>
                                        <p:tgtEl>
                                          <p:spTgt spid="44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8">
                                            <p:txEl>
                                              <p:pRg st="7" end="7"/>
                                            </p:txEl>
                                          </p:spTgt>
                                        </p:tgtEl>
                                        <p:attrNameLst>
                                          <p:attrName>style.visibility</p:attrName>
                                        </p:attrNameLst>
                                      </p:cBhvr>
                                      <p:to>
                                        <p:strVal val="visible"/>
                                      </p:to>
                                    </p:set>
                                    <p:animEffect transition="in" filter="fade">
                                      <p:cBhvr>
                                        <p:cTn id="42" dur="1000"/>
                                        <p:tgtEl>
                                          <p:spTgt spid="44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48">
                                            <p:txEl>
                                              <p:pRg st="8" end="8"/>
                                            </p:txEl>
                                          </p:spTgt>
                                        </p:tgtEl>
                                        <p:attrNameLst>
                                          <p:attrName>style.visibility</p:attrName>
                                        </p:attrNameLst>
                                      </p:cBhvr>
                                      <p:to>
                                        <p:strVal val="visible"/>
                                      </p:to>
                                    </p:set>
                                    <p:animEffect transition="in" filter="fade">
                                      <p:cBhvr>
                                        <p:cTn id="47" dur="1000"/>
                                        <p:tgtEl>
                                          <p:spTgt spid="44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48">
                                            <p:txEl>
                                              <p:pRg st="9" end="9"/>
                                            </p:txEl>
                                          </p:spTgt>
                                        </p:tgtEl>
                                        <p:attrNameLst>
                                          <p:attrName>style.visibility</p:attrName>
                                        </p:attrNameLst>
                                      </p:cBhvr>
                                      <p:to>
                                        <p:strVal val="visible"/>
                                      </p:to>
                                    </p:set>
                                    <p:animEffect transition="in" filter="fade">
                                      <p:cBhvr>
                                        <p:cTn id="52" dur="1000"/>
                                        <p:tgtEl>
                                          <p:spTgt spid="44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48">
                                            <p:txEl>
                                              <p:pRg st="10" end="10"/>
                                            </p:txEl>
                                          </p:spTgt>
                                        </p:tgtEl>
                                        <p:attrNameLst>
                                          <p:attrName>style.visibility</p:attrName>
                                        </p:attrNameLst>
                                      </p:cBhvr>
                                      <p:to>
                                        <p:strVal val="visible"/>
                                      </p:to>
                                    </p:set>
                                    <p:animEffect transition="in" filter="fade">
                                      <p:cBhvr>
                                        <p:cTn id="57" dur="1000"/>
                                        <p:tgtEl>
                                          <p:spTgt spid="448">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48">
                                            <p:txEl>
                                              <p:pRg st="11" end="11"/>
                                            </p:txEl>
                                          </p:spTgt>
                                        </p:tgtEl>
                                        <p:attrNameLst>
                                          <p:attrName>style.visibility</p:attrName>
                                        </p:attrNameLst>
                                      </p:cBhvr>
                                      <p:to>
                                        <p:strVal val="visible"/>
                                      </p:to>
                                    </p:set>
                                    <p:animEffect transition="in" filter="fade">
                                      <p:cBhvr>
                                        <p:cTn id="62" dur="1000"/>
                                        <p:tgtEl>
                                          <p:spTgt spid="448">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48">
                                            <p:txEl>
                                              <p:pRg st="12" end="12"/>
                                            </p:txEl>
                                          </p:spTgt>
                                        </p:tgtEl>
                                        <p:attrNameLst>
                                          <p:attrName>style.visibility</p:attrName>
                                        </p:attrNameLst>
                                      </p:cBhvr>
                                      <p:to>
                                        <p:strVal val="visible"/>
                                      </p:to>
                                    </p:set>
                                    <p:animEffect transition="in" filter="fade">
                                      <p:cBhvr>
                                        <p:cTn id="67" dur="1000"/>
                                        <p:tgtEl>
                                          <p:spTgt spid="448">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48">
                                            <p:txEl>
                                              <p:pRg st="13" end="13"/>
                                            </p:txEl>
                                          </p:spTgt>
                                        </p:tgtEl>
                                        <p:attrNameLst>
                                          <p:attrName>style.visibility</p:attrName>
                                        </p:attrNameLst>
                                      </p:cBhvr>
                                      <p:to>
                                        <p:strVal val="visible"/>
                                      </p:to>
                                    </p:set>
                                    <p:animEffect transition="in" filter="fade">
                                      <p:cBhvr>
                                        <p:cTn id="72" dur="1000"/>
                                        <p:tgtEl>
                                          <p:spTgt spid="44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2"/>
          <p:cNvSpPr txBox="1">
            <a:spLocks noGrp="1"/>
          </p:cNvSpPr>
          <p:nvPr>
            <p:ph type="title"/>
          </p:nvPr>
        </p:nvSpPr>
        <p:spPr>
          <a:xfrm>
            <a:off x="790325" y="701850"/>
            <a:ext cx="7563300" cy="5454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dirty="0"/>
              <a:t>RNASeq Analysis: Differential Expression</a:t>
            </a:r>
            <a:endParaRPr dirty="0"/>
          </a:p>
        </p:txBody>
      </p:sp>
      <p:sp>
        <p:nvSpPr>
          <p:cNvPr id="455" name="Google Shape;455;p5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53"/>
          <p:cNvSpPr txBox="1">
            <a:spLocks noGrp="1"/>
          </p:cNvSpPr>
          <p:nvPr>
            <p:ph type="title"/>
          </p:nvPr>
        </p:nvSpPr>
        <p:spPr>
          <a:xfrm>
            <a:off x="0" y="0"/>
            <a:ext cx="9144000" cy="608700"/>
          </a:xfrm>
          <a:prstGeom prst="rect">
            <a:avLst/>
          </a:prstGeom>
        </p:spPr>
        <p:txBody>
          <a:bodyPr spcFirstLastPara="1" wrap="square" lIns="91425" tIns="91425" rIns="91425" bIns="91425" anchor="ctr" anchorCtr="0">
            <a:noAutofit/>
          </a:bodyPr>
          <a:lstStyle/>
          <a:p>
            <a:pPr lvl="0"/>
            <a:r>
              <a:rPr lang="en" sz="2400" dirty="0" smtClean="0"/>
              <a:t>Differential expression analysis</a:t>
            </a:r>
            <a:endParaRPr sz="2400" dirty="0"/>
          </a:p>
        </p:txBody>
      </p:sp>
      <p:sp>
        <p:nvSpPr>
          <p:cNvPr id="461" name="Google Shape;461;p5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27</a:t>
            </a:fld>
            <a:endParaRPr/>
          </a:p>
        </p:txBody>
      </p:sp>
      <p:sp>
        <p:nvSpPr>
          <p:cNvPr id="463" name="Google Shape;463;p53"/>
          <p:cNvSpPr txBox="1"/>
          <p:nvPr/>
        </p:nvSpPr>
        <p:spPr>
          <a:xfrm>
            <a:off x="77710" y="463839"/>
            <a:ext cx="8589636" cy="3767693"/>
          </a:xfrm>
          <a:prstGeom prst="rect">
            <a:avLst/>
          </a:prstGeom>
          <a:noFill/>
          <a:ln>
            <a:noFill/>
          </a:ln>
        </p:spPr>
        <p:txBody>
          <a:bodyPr spcFirstLastPara="1" wrap="square" lIns="91425" tIns="91425" rIns="91425" bIns="91425" anchor="t" anchorCtr="0">
            <a:noAutofit/>
          </a:bodyPr>
          <a:lstStyle/>
          <a:p>
            <a:pPr marL="114300">
              <a:lnSpc>
                <a:spcPct val="115000"/>
              </a:lnSpc>
              <a:buClr>
                <a:srgbClr val="333333"/>
              </a:buClr>
              <a:buSzPts val="1800"/>
            </a:pPr>
            <a:r>
              <a:rPr lang="en-US" sz="1800" dirty="0" smtClean="0">
                <a:latin typeface="Calibri" panose="020F0502020204030204" pitchFamily="34" charset="0"/>
              </a:rPr>
              <a:t>Take the </a:t>
            </a:r>
            <a:r>
              <a:rPr lang="en-US" sz="1800" dirty="0" err="1">
                <a:latin typeface="Calibri" panose="020F0502020204030204" pitchFamily="34" charset="0"/>
              </a:rPr>
              <a:t>normalised</a:t>
            </a:r>
            <a:r>
              <a:rPr lang="en-US" sz="1800" dirty="0">
                <a:latin typeface="Calibri" panose="020F0502020204030204" pitchFamily="34" charset="0"/>
              </a:rPr>
              <a:t> read count data and performing statistical analysis to discover quantitative changes in expression levels between experimental groups. </a:t>
            </a:r>
            <a:endParaRPr lang="en-US" sz="1800" dirty="0" smtClean="0">
              <a:latin typeface="Calibri" panose="020F0502020204030204" pitchFamily="34" charset="0"/>
            </a:endParaRPr>
          </a:p>
          <a:p>
            <a:pPr marL="457200" lvl="0" indent="-342900" rtl="0">
              <a:lnSpc>
                <a:spcPct val="115000"/>
              </a:lnSpc>
              <a:spcBef>
                <a:spcPts val="0"/>
              </a:spcBef>
              <a:spcAft>
                <a:spcPts val="0"/>
              </a:spcAft>
              <a:buClr>
                <a:srgbClr val="333333"/>
              </a:buClr>
              <a:buSzPts val="1800"/>
              <a:buFont typeface="Open Sans"/>
              <a:buChar char="●"/>
            </a:pPr>
            <a:r>
              <a:rPr lang="en" sz="1800" dirty="0" smtClean="0">
                <a:solidFill>
                  <a:srgbClr val="333333"/>
                </a:solidFill>
                <a:latin typeface="Calibri" panose="020F0502020204030204" pitchFamily="34" charset="0"/>
                <a:ea typeface="Tahoma" panose="020B0604030504040204" pitchFamily="34" charset="0"/>
                <a:cs typeface="Times New Roman" panose="02020603050405020304" pitchFamily="18" charset="0"/>
                <a:sym typeface="Open Sans"/>
              </a:rPr>
              <a:t>The goal of differential expression analysis (DE) is to find gene (DGE) or transcript (DTE) differences between conditions, developmental stages, treatments etc. In particular DE has two goals:</a:t>
            </a:r>
            <a:endParaRPr sz="1800" dirty="0" smtClean="0">
              <a:solidFill>
                <a:srgbClr val="333333"/>
              </a:solidFill>
              <a:latin typeface="Calibri" panose="020F0502020204030204" pitchFamily="34" charset="0"/>
              <a:ea typeface="Tahoma" panose="020B0604030504040204" pitchFamily="34" charset="0"/>
              <a:cs typeface="Times New Roman" panose="02020603050405020304" pitchFamily="18" charset="0"/>
              <a:sym typeface="Open Sans"/>
            </a:endParaRPr>
          </a:p>
          <a:p>
            <a:pPr marL="914400" lvl="1" indent="-342900" rtl="0">
              <a:lnSpc>
                <a:spcPct val="115000"/>
              </a:lnSpc>
              <a:spcBef>
                <a:spcPts val="0"/>
              </a:spcBef>
              <a:spcAft>
                <a:spcPts val="0"/>
              </a:spcAft>
              <a:buClr>
                <a:srgbClr val="333333"/>
              </a:buClr>
              <a:buSzPts val="1800"/>
              <a:buFont typeface="Open Sans"/>
              <a:buChar char="○"/>
            </a:pPr>
            <a:r>
              <a:rPr lang="en" sz="1800" dirty="0" smtClean="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Estimate </a:t>
            </a:r>
            <a:r>
              <a:rPr lang="en" sz="1800"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the </a:t>
            </a:r>
            <a:r>
              <a:rPr lang="en" sz="1800" i="1"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magnitude</a:t>
            </a:r>
            <a:r>
              <a:rPr lang="en" sz="1800"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 of expression </a:t>
            </a:r>
            <a:r>
              <a:rPr lang="en" sz="1800" dirty="0" smtClean="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differences (Fold Change FC);</a:t>
            </a:r>
            <a:endParaRPr sz="1800"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endParaRPr>
          </a:p>
          <a:p>
            <a:pPr marL="914400" lvl="1" indent="-342900" rtl="0">
              <a:lnSpc>
                <a:spcPct val="115000"/>
              </a:lnSpc>
              <a:spcBef>
                <a:spcPts val="0"/>
              </a:spcBef>
              <a:spcAft>
                <a:spcPts val="0"/>
              </a:spcAft>
              <a:buClr>
                <a:srgbClr val="333333"/>
              </a:buClr>
              <a:buSzPts val="1800"/>
              <a:buFont typeface="Open Sans"/>
              <a:buChar char="○"/>
            </a:pPr>
            <a:r>
              <a:rPr lang="en" sz="1800"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Estimate the </a:t>
            </a:r>
            <a:r>
              <a:rPr lang="en" sz="1800" i="1"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significance</a:t>
            </a:r>
            <a:r>
              <a:rPr lang="en" sz="1800"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 of expression differences</a:t>
            </a:r>
            <a:r>
              <a:rPr lang="en" sz="1800" dirty="0" smtClean="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rPr>
              <a:t>. (p-value, FDR)</a:t>
            </a:r>
            <a:endParaRPr sz="1800" dirty="0">
              <a:solidFill>
                <a:srgbClr val="800000"/>
              </a:solidFill>
              <a:latin typeface="Calibri" panose="020F0502020204030204" pitchFamily="34" charset="0"/>
              <a:ea typeface="Tahoma" panose="020B0604030504040204" pitchFamily="34" charset="0"/>
              <a:cs typeface="Times New Roman" panose="02020603050405020304" pitchFamily="18" charset="0"/>
              <a:sym typeface="Open Sans"/>
            </a:endParaRPr>
          </a:p>
          <a:p>
            <a:pPr marL="457200" lvl="0" indent="-342900">
              <a:lnSpc>
                <a:spcPct val="115000"/>
              </a:lnSpc>
              <a:buClr>
                <a:srgbClr val="333333"/>
              </a:buClr>
              <a:buSzPts val="1800"/>
              <a:buFont typeface="Open Sans"/>
              <a:buChar char="●"/>
            </a:pPr>
            <a:r>
              <a:rPr lang="en-US" sz="1800" dirty="0" smtClean="0">
                <a:solidFill>
                  <a:srgbClr val="333333"/>
                </a:solidFill>
                <a:latin typeface="Calibri" panose="020F0502020204030204" pitchFamily="34" charset="0"/>
                <a:ea typeface="Open Sans"/>
                <a:cs typeface="Open Sans"/>
                <a:sym typeface="Open Sans"/>
              </a:rPr>
              <a:t>Accurately </a:t>
            </a:r>
            <a:r>
              <a:rPr lang="en-US" sz="1800" dirty="0">
                <a:solidFill>
                  <a:srgbClr val="333333"/>
                </a:solidFill>
                <a:latin typeface="Calibri" panose="020F0502020204030204" pitchFamily="34" charset="0"/>
                <a:ea typeface="Open Sans"/>
                <a:cs typeface="Open Sans"/>
                <a:sym typeface="Open Sans"/>
              </a:rPr>
              <a:t>determining the variation requires many biological samples (replicates</a:t>
            </a:r>
            <a:r>
              <a:rPr lang="en-US" sz="1800" dirty="0" smtClean="0">
                <a:solidFill>
                  <a:srgbClr val="333333"/>
                </a:solidFill>
                <a:latin typeface="Calibri" panose="020F0502020204030204" pitchFamily="34" charset="0"/>
                <a:ea typeface="Open Sans"/>
                <a:cs typeface="Open Sans"/>
                <a:sym typeface="Open Sans"/>
              </a:rPr>
              <a:t>).</a:t>
            </a:r>
          </a:p>
        </p:txBody>
      </p:sp>
      <p:pic>
        <p:nvPicPr>
          <p:cNvPr id="7" name="Google Shape;74;p15"/>
          <p:cNvPicPr preferRelativeResize="0"/>
          <p:nvPr/>
        </p:nvPicPr>
        <p:blipFill>
          <a:blip r:embed="rId3">
            <a:alphaModFix/>
          </a:blip>
          <a:stretch>
            <a:fillRect/>
          </a:stretch>
        </p:blipFill>
        <p:spPr>
          <a:xfrm>
            <a:off x="457200" y="3385226"/>
            <a:ext cx="7791855" cy="32782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55"/>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Differential Expression Analysis </a:t>
            </a:r>
            <a:endParaRPr sz="2400"/>
          </a:p>
        </p:txBody>
      </p:sp>
      <p:sp>
        <p:nvSpPr>
          <p:cNvPr id="477" name="Google Shape;477;p55"/>
          <p:cNvSpPr txBox="1">
            <a:spLocks noGrp="1"/>
          </p:cNvSpPr>
          <p:nvPr>
            <p:ph type="body" idx="1"/>
          </p:nvPr>
        </p:nvSpPr>
        <p:spPr>
          <a:xfrm>
            <a:off x="145600" y="725125"/>
            <a:ext cx="8875500" cy="57369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1000"/>
              </a:spcBef>
              <a:spcAft>
                <a:spcPts val="0"/>
              </a:spcAft>
              <a:buClr>
                <a:srgbClr val="333333"/>
              </a:buClr>
              <a:buSzPts val="1800"/>
              <a:buChar char="●"/>
            </a:pPr>
            <a:r>
              <a:rPr lang="en" sz="1800" b="1" dirty="0">
                <a:solidFill>
                  <a:srgbClr val="333333"/>
                </a:solidFill>
              </a:rPr>
              <a:t>Cuffdiff </a:t>
            </a:r>
            <a:endParaRPr sz="1800" b="1" dirty="0">
              <a:solidFill>
                <a:srgbClr val="333333"/>
              </a:solidFill>
            </a:endParaRPr>
          </a:p>
          <a:p>
            <a:pPr marL="1371600" lvl="2" indent="-342900" rtl="0">
              <a:spcBef>
                <a:spcPts val="0"/>
              </a:spcBef>
              <a:spcAft>
                <a:spcPts val="0"/>
              </a:spcAft>
              <a:buClr>
                <a:srgbClr val="333333"/>
              </a:buClr>
              <a:buSzPts val="1800"/>
              <a:buChar char="■"/>
            </a:pPr>
            <a:r>
              <a:rPr lang="en" dirty="0">
                <a:solidFill>
                  <a:srgbClr val="333333"/>
                </a:solidFill>
              </a:rPr>
              <a:t>Genome annotation based</a:t>
            </a:r>
            <a:endParaRPr dirty="0">
              <a:solidFill>
                <a:srgbClr val="333333"/>
              </a:solidFill>
            </a:endParaRPr>
          </a:p>
          <a:p>
            <a:pPr marL="1371600" lvl="2" indent="-342900" rtl="0">
              <a:spcBef>
                <a:spcPts val="0"/>
              </a:spcBef>
              <a:spcAft>
                <a:spcPts val="0"/>
              </a:spcAft>
              <a:buClr>
                <a:srgbClr val="333333"/>
              </a:buClr>
              <a:buSzPts val="1800"/>
              <a:buChar char="■"/>
            </a:pPr>
            <a:r>
              <a:rPr lang="en" dirty="0">
                <a:solidFill>
                  <a:srgbClr val="333333"/>
                </a:solidFill>
              </a:rPr>
              <a:t>FPKM values</a:t>
            </a:r>
            <a:endParaRPr dirty="0">
              <a:solidFill>
                <a:srgbClr val="333333"/>
              </a:solidFill>
            </a:endParaRPr>
          </a:p>
          <a:p>
            <a:pPr marL="1371600" lvl="2" indent="-342900" rtl="0">
              <a:spcBef>
                <a:spcPts val="0"/>
              </a:spcBef>
              <a:spcAft>
                <a:spcPts val="0"/>
              </a:spcAft>
              <a:buClr>
                <a:srgbClr val="333333"/>
              </a:buClr>
              <a:buSzPts val="1800"/>
              <a:buChar char="■"/>
            </a:pPr>
            <a:r>
              <a:rPr lang="en" dirty="0">
                <a:solidFill>
                  <a:srgbClr val="333333"/>
                </a:solidFill>
              </a:rPr>
              <a:t>Numerical method for finding the maximum likelihood optimum</a:t>
            </a:r>
            <a:endParaRPr dirty="0">
              <a:solidFill>
                <a:srgbClr val="333333"/>
              </a:solidFill>
            </a:endParaRPr>
          </a:p>
          <a:p>
            <a:pPr marL="1371600" lvl="2" indent="-342900" rtl="0">
              <a:spcBef>
                <a:spcPts val="0"/>
              </a:spcBef>
              <a:spcAft>
                <a:spcPts val="0"/>
              </a:spcAft>
              <a:buClr>
                <a:srgbClr val="333333"/>
              </a:buClr>
              <a:buSzPts val="1800"/>
              <a:buChar char="■"/>
            </a:pPr>
            <a:r>
              <a:rPr lang="en" dirty="0">
                <a:solidFill>
                  <a:srgbClr val="333333"/>
                </a:solidFill>
              </a:rPr>
              <a:t>*Obsolete</a:t>
            </a:r>
            <a:endParaRPr dirty="0">
              <a:solidFill>
                <a:srgbClr val="333333"/>
              </a:solidFill>
            </a:endParaRPr>
          </a:p>
          <a:p>
            <a:pPr marL="457200" marR="0" lvl="0" indent="-342900" algn="l" rtl="0">
              <a:lnSpc>
                <a:spcPct val="115000"/>
              </a:lnSpc>
              <a:spcBef>
                <a:spcPts val="0"/>
              </a:spcBef>
              <a:spcAft>
                <a:spcPts val="0"/>
              </a:spcAft>
              <a:buClr>
                <a:srgbClr val="333333"/>
              </a:buClr>
              <a:buSzPts val="1800"/>
              <a:buChar char="●"/>
            </a:pPr>
            <a:r>
              <a:rPr lang="en" sz="1800" b="1" dirty="0">
                <a:solidFill>
                  <a:srgbClr val="C00000"/>
                </a:solidFill>
              </a:rPr>
              <a:t>EdgeR</a:t>
            </a:r>
            <a:endParaRPr sz="1800" b="1" dirty="0">
              <a:solidFill>
                <a:srgbClr val="C00000"/>
              </a:solidFill>
            </a:endParaRPr>
          </a:p>
          <a:p>
            <a:pPr marL="1371600" lvl="2" indent="-342900" rtl="0">
              <a:spcBef>
                <a:spcPts val="0"/>
              </a:spcBef>
              <a:spcAft>
                <a:spcPts val="0"/>
              </a:spcAft>
              <a:buClr>
                <a:srgbClr val="333333"/>
              </a:buClr>
              <a:buSzPts val="1800"/>
              <a:buChar char="■"/>
            </a:pPr>
            <a:r>
              <a:rPr lang="en" dirty="0">
                <a:solidFill>
                  <a:srgbClr val="C00000"/>
                </a:solidFill>
              </a:rPr>
              <a:t>Complex experimental designs using generalised linear model (GLM)</a:t>
            </a:r>
            <a:endParaRPr dirty="0">
              <a:solidFill>
                <a:srgbClr val="C00000"/>
              </a:solidFill>
            </a:endParaRPr>
          </a:p>
          <a:p>
            <a:pPr marL="1371600" lvl="2" indent="-342900" rtl="0">
              <a:spcBef>
                <a:spcPts val="0"/>
              </a:spcBef>
              <a:spcAft>
                <a:spcPts val="0"/>
              </a:spcAft>
              <a:buClr>
                <a:srgbClr val="333333"/>
              </a:buClr>
              <a:buSzPts val="1800"/>
              <a:buChar char="■"/>
            </a:pPr>
            <a:r>
              <a:rPr lang="en" dirty="0">
                <a:solidFill>
                  <a:srgbClr val="C00000"/>
                </a:solidFill>
              </a:rPr>
              <a:t>Negative binomial distribution, similar to DESeq2</a:t>
            </a:r>
            <a:endParaRPr dirty="0">
              <a:solidFill>
                <a:srgbClr val="C00000"/>
              </a:solidFill>
            </a:endParaRPr>
          </a:p>
          <a:p>
            <a:pPr marL="457200" marR="0" lvl="0" indent="-342900" algn="l" rtl="0">
              <a:lnSpc>
                <a:spcPct val="115000"/>
              </a:lnSpc>
              <a:spcBef>
                <a:spcPts val="0"/>
              </a:spcBef>
              <a:spcAft>
                <a:spcPts val="0"/>
              </a:spcAft>
              <a:buClr>
                <a:srgbClr val="333333"/>
              </a:buClr>
              <a:buSzPts val="1800"/>
              <a:buChar char="●"/>
            </a:pPr>
            <a:r>
              <a:rPr lang="en" sz="1800" b="1" dirty="0">
                <a:solidFill>
                  <a:srgbClr val="C00000"/>
                </a:solidFill>
              </a:rPr>
              <a:t>DESeq</a:t>
            </a:r>
            <a:endParaRPr sz="1800" b="1" dirty="0">
              <a:solidFill>
                <a:srgbClr val="C00000"/>
              </a:solidFill>
            </a:endParaRPr>
          </a:p>
          <a:p>
            <a:pPr marL="1371600" marR="0" lvl="2" indent="-342900" algn="l" rtl="0">
              <a:lnSpc>
                <a:spcPct val="115000"/>
              </a:lnSpc>
              <a:spcBef>
                <a:spcPts val="0"/>
              </a:spcBef>
              <a:spcAft>
                <a:spcPts val="0"/>
              </a:spcAft>
              <a:buClr>
                <a:srgbClr val="333333"/>
              </a:buClr>
              <a:buSzPts val="1800"/>
              <a:buChar char="■"/>
            </a:pPr>
            <a:r>
              <a:rPr lang="en" dirty="0">
                <a:solidFill>
                  <a:srgbClr val="C00000"/>
                </a:solidFill>
              </a:rPr>
              <a:t>Differential gene expression analysis based on the negative binomial distribution</a:t>
            </a:r>
            <a:endParaRPr dirty="0">
              <a:solidFill>
                <a:srgbClr val="C00000"/>
              </a:solidFill>
            </a:endParaRPr>
          </a:p>
          <a:p>
            <a:pPr marL="457200" marR="0" lvl="0" indent="-342900" algn="l" rtl="0">
              <a:lnSpc>
                <a:spcPct val="115000"/>
              </a:lnSpc>
              <a:spcBef>
                <a:spcPts val="0"/>
              </a:spcBef>
              <a:spcAft>
                <a:spcPts val="0"/>
              </a:spcAft>
              <a:buClr>
                <a:srgbClr val="333333"/>
              </a:buClr>
              <a:buSzPts val="1800"/>
              <a:buChar char="●"/>
            </a:pPr>
            <a:r>
              <a:rPr lang="en" sz="1800" b="1" dirty="0">
                <a:solidFill>
                  <a:srgbClr val="333333"/>
                </a:solidFill>
              </a:rPr>
              <a:t>Ballgown</a:t>
            </a:r>
            <a:endParaRPr sz="1800" b="1" dirty="0">
              <a:solidFill>
                <a:srgbClr val="333333"/>
              </a:solidFill>
            </a:endParaRPr>
          </a:p>
          <a:p>
            <a:pPr marL="1371600" marR="0" lvl="2" indent="-342900" algn="l" rtl="0">
              <a:lnSpc>
                <a:spcPct val="115000"/>
              </a:lnSpc>
              <a:spcBef>
                <a:spcPts val="0"/>
              </a:spcBef>
              <a:spcAft>
                <a:spcPts val="0"/>
              </a:spcAft>
              <a:buClr>
                <a:srgbClr val="333333"/>
              </a:buClr>
              <a:buSzPts val="1800"/>
              <a:buChar char="■"/>
            </a:pPr>
            <a:r>
              <a:rPr lang="en" dirty="0">
                <a:solidFill>
                  <a:srgbClr val="333333"/>
                </a:solidFill>
              </a:rPr>
              <a:t>visualize the transcript assembly on a isoform level</a:t>
            </a:r>
            <a:endParaRPr dirty="0">
              <a:solidFill>
                <a:srgbClr val="333333"/>
              </a:solidFill>
            </a:endParaRPr>
          </a:p>
          <a:p>
            <a:pPr marL="1371600" marR="0" lvl="2" indent="-342900" algn="l" rtl="0">
              <a:lnSpc>
                <a:spcPct val="115000"/>
              </a:lnSpc>
              <a:spcBef>
                <a:spcPts val="0"/>
              </a:spcBef>
              <a:spcAft>
                <a:spcPts val="0"/>
              </a:spcAft>
              <a:buClr>
                <a:srgbClr val="333333"/>
              </a:buClr>
              <a:buSzPts val="1800"/>
              <a:buChar char="■"/>
            </a:pPr>
            <a:r>
              <a:rPr lang="en" dirty="0">
                <a:solidFill>
                  <a:srgbClr val="333333"/>
                </a:solidFill>
              </a:rPr>
              <a:t>extract abundance estimates for exons, introns, transcripts or genes</a:t>
            </a:r>
            <a:endParaRPr dirty="0">
              <a:solidFill>
                <a:srgbClr val="333333"/>
              </a:solidFill>
            </a:endParaRPr>
          </a:p>
          <a:p>
            <a:pPr marL="1371600" marR="0" lvl="2" indent="-342900" algn="l" rtl="0">
              <a:lnSpc>
                <a:spcPct val="115000"/>
              </a:lnSpc>
              <a:spcBef>
                <a:spcPts val="0"/>
              </a:spcBef>
              <a:spcAft>
                <a:spcPts val="0"/>
              </a:spcAft>
              <a:buClr>
                <a:srgbClr val="333333"/>
              </a:buClr>
              <a:buSzPts val="1800"/>
              <a:buChar char="■"/>
            </a:pPr>
            <a:r>
              <a:rPr lang="en" dirty="0">
                <a:solidFill>
                  <a:srgbClr val="333333"/>
                </a:solidFill>
              </a:rPr>
              <a:t>perform linear model–based differential expression analyses.</a:t>
            </a:r>
            <a:endParaRPr dirty="0">
              <a:solidFill>
                <a:srgbClr val="333333"/>
              </a:solidFill>
            </a:endParaRPr>
          </a:p>
        </p:txBody>
      </p:sp>
      <p:sp>
        <p:nvSpPr>
          <p:cNvPr id="478" name="Google Shape;478;p5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7">
                                            <p:txEl>
                                              <p:pRg st="0" end="0"/>
                                            </p:txEl>
                                          </p:spTgt>
                                        </p:tgtEl>
                                        <p:attrNameLst>
                                          <p:attrName>style.visibility</p:attrName>
                                        </p:attrNameLst>
                                      </p:cBhvr>
                                      <p:to>
                                        <p:strVal val="visible"/>
                                      </p:to>
                                    </p:set>
                                    <p:animEffect transition="in" filter="fade">
                                      <p:cBhvr>
                                        <p:cTn id="7" dur="1000"/>
                                        <p:tgtEl>
                                          <p:spTgt spid="4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7">
                                            <p:txEl>
                                              <p:pRg st="1" end="1"/>
                                            </p:txEl>
                                          </p:spTgt>
                                        </p:tgtEl>
                                        <p:attrNameLst>
                                          <p:attrName>style.visibility</p:attrName>
                                        </p:attrNameLst>
                                      </p:cBhvr>
                                      <p:to>
                                        <p:strVal val="visible"/>
                                      </p:to>
                                    </p:set>
                                    <p:animEffect transition="in" filter="fade">
                                      <p:cBhvr>
                                        <p:cTn id="12" dur="1000"/>
                                        <p:tgtEl>
                                          <p:spTgt spid="4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7">
                                            <p:txEl>
                                              <p:pRg st="2" end="2"/>
                                            </p:txEl>
                                          </p:spTgt>
                                        </p:tgtEl>
                                        <p:attrNameLst>
                                          <p:attrName>style.visibility</p:attrName>
                                        </p:attrNameLst>
                                      </p:cBhvr>
                                      <p:to>
                                        <p:strVal val="visible"/>
                                      </p:to>
                                    </p:set>
                                    <p:animEffect transition="in" filter="fade">
                                      <p:cBhvr>
                                        <p:cTn id="17" dur="1000"/>
                                        <p:tgtEl>
                                          <p:spTgt spid="4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7">
                                            <p:txEl>
                                              <p:pRg st="3" end="3"/>
                                            </p:txEl>
                                          </p:spTgt>
                                        </p:tgtEl>
                                        <p:attrNameLst>
                                          <p:attrName>style.visibility</p:attrName>
                                        </p:attrNameLst>
                                      </p:cBhvr>
                                      <p:to>
                                        <p:strVal val="visible"/>
                                      </p:to>
                                    </p:set>
                                    <p:animEffect transition="in" filter="fade">
                                      <p:cBhvr>
                                        <p:cTn id="22" dur="1000"/>
                                        <p:tgtEl>
                                          <p:spTgt spid="4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7">
                                            <p:txEl>
                                              <p:pRg st="4" end="4"/>
                                            </p:txEl>
                                          </p:spTgt>
                                        </p:tgtEl>
                                        <p:attrNameLst>
                                          <p:attrName>style.visibility</p:attrName>
                                        </p:attrNameLst>
                                      </p:cBhvr>
                                      <p:to>
                                        <p:strVal val="visible"/>
                                      </p:to>
                                    </p:set>
                                    <p:animEffect transition="in" filter="fade">
                                      <p:cBhvr>
                                        <p:cTn id="27" dur="1000"/>
                                        <p:tgtEl>
                                          <p:spTgt spid="4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77">
                                            <p:txEl>
                                              <p:pRg st="5" end="5"/>
                                            </p:txEl>
                                          </p:spTgt>
                                        </p:tgtEl>
                                        <p:attrNameLst>
                                          <p:attrName>style.visibility</p:attrName>
                                        </p:attrNameLst>
                                      </p:cBhvr>
                                      <p:to>
                                        <p:strVal val="visible"/>
                                      </p:to>
                                    </p:set>
                                    <p:animEffect transition="in" filter="fade">
                                      <p:cBhvr>
                                        <p:cTn id="32" dur="1000"/>
                                        <p:tgtEl>
                                          <p:spTgt spid="47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77">
                                            <p:txEl>
                                              <p:pRg st="6" end="6"/>
                                            </p:txEl>
                                          </p:spTgt>
                                        </p:tgtEl>
                                        <p:attrNameLst>
                                          <p:attrName>style.visibility</p:attrName>
                                        </p:attrNameLst>
                                      </p:cBhvr>
                                      <p:to>
                                        <p:strVal val="visible"/>
                                      </p:to>
                                    </p:set>
                                    <p:animEffect transition="in" filter="fade">
                                      <p:cBhvr>
                                        <p:cTn id="37" dur="1000"/>
                                        <p:tgtEl>
                                          <p:spTgt spid="47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77">
                                            <p:txEl>
                                              <p:pRg st="7" end="7"/>
                                            </p:txEl>
                                          </p:spTgt>
                                        </p:tgtEl>
                                        <p:attrNameLst>
                                          <p:attrName>style.visibility</p:attrName>
                                        </p:attrNameLst>
                                      </p:cBhvr>
                                      <p:to>
                                        <p:strVal val="visible"/>
                                      </p:to>
                                    </p:set>
                                    <p:animEffect transition="in" filter="fade">
                                      <p:cBhvr>
                                        <p:cTn id="42" dur="1000"/>
                                        <p:tgtEl>
                                          <p:spTgt spid="47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77">
                                            <p:txEl>
                                              <p:pRg st="8" end="8"/>
                                            </p:txEl>
                                          </p:spTgt>
                                        </p:tgtEl>
                                        <p:attrNameLst>
                                          <p:attrName>style.visibility</p:attrName>
                                        </p:attrNameLst>
                                      </p:cBhvr>
                                      <p:to>
                                        <p:strVal val="visible"/>
                                      </p:to>
                                    </p:set>
                                    <p:animEffect transition="in" filter="fade">
                                      <p:cBhvr>
                                        <p:cTn id="47" dur="1000"/>
                                        <p:tgtEl>
                                          <p:spTgt spid="47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77">
                                            <p:txEl>
                                              <p:pRg st="9" end="9"/>
                                            </p:txEl>
                                          </p:spTgt>
                                        </p:tgtEl>
                                        <p:attrNameLst>
                                          <p:attrName>style.visibility</p:attrName>
                                        </p:attrNameLst>
                                      </p:cBhvr>
                                      <p:to>
                                        <p:strVal val="visible"/>
                                      </p:to>
                                    </p:set>
                                    <p:animEffect transition="in" filter="fade">
                                      <p:cBhvr>
                                        <p:cTn id="52" dur="1000"/>
                                        <p:tgtEl>
                                          <p:spTgt spid="47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77">
                                            <p:txEl>
                                              <p:pRg st="10" end="10"/>
                                            </p:txEl>
                                          </p:spTgt>
                                        </p:tgtEl>
                                        <p:attrNameLst>
                                          <p:attrName>style.visibility</p:attrName>
                                        </p:attrNameLst>
                                      </p:cBhvr>
                                      <p:to>
                                        <p:strVal val="visible"/>
                                      </p:to>
                                    </p:set>
                                    <p:animEffect transition="in" filter="fade">
                                      <p:cBhvr>
                                        <p:cTn id="57" dur="1000"/>
                                        <p:tgtEl>
                                          <p:spTgt spid="47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77">
                                            <p:txEl>
                                              <p:pRg st="11" end="11"/>
                                            </p:txEl>
                                          </p:spTgt>
                                        </p:tgtEl>
                                        <p:attrNameLst>
                                          <p:attrName>style.visibility</p:attrName>
                                        </p:attrNameLst>
                                      </p:cBhvr>
                                      <p:to>
                                        <p:strVal val="visible"/>
                                      </p:to>
                                    </p:set>
                                    <p:animEffect transition="in" filter="fade">
                                      <p:cBhvr>
                                        <p:cTn id="62" dur="1000"/>
                                        <p:tgtEl>
                                          <p:spTgt spid="477">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77">
                                            <p:txEl>
                                              <p:pRg st="12" end="12"/>
                                            </p:txEl>
                                          </p:spTgt>
                                        </p:tgtEl>
                                        <p:attrNameLst>
                                          <p:attrName>style.visibility</p:attrName>
                                        </p:attrNameLst>
                                      </p:cBhvr>
                                      <p:to>
                                        <p:strVal val="visible"/>
                                      </p:to>
                                    </p:set>
                                    <p:animEffect transition="in" filter="fade">
                                      <p:cBhvr>
                                        <p:cTn id="67" dur="1000"/>
                                        <p:tgtEl>
                                          <p:spTgt spid="477">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77">
                                            <p:txEl>
                                              <p:pRg st="13" end="13"/>
                                            </p:txEl>
                                          </p:spTgt>
                                        </p:tgtEl>
                                        <p:attrNameLst>
                                          <p:attrName>style.visibility</p:attrName>
                                        </p:attrNameLst>
                                      </p:cBhvr>
                                      <p:to>
                                        <p:strVal val="visible"/>
                                      </p:to>
                                    </p:set>
                                    <p:animEffect transition="in" filter="fade">
                                      <p:cBhvr>
                                        <p:cTn id="72" dur="1000"/>
                                        <p:tgtEl>
                                          <p:spTgt spid="47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56"/>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Obtain a list of significant DE Genes</a:t>
            </a:r>
            <a:endParaRPr sz="2400"/>
          </a:p>
        </p:txBody>
      </p:sp>
      <p:sp>
        <p:nvSpPr>
          <p:cNvPr id="484" name="Google Shape;484;p5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29</a:t>
            </a:fld>
            <a:endParaRPr/>
          </a:p>
        </p:txBody>
      </p:sp>
      <p:pic>
        <p:nvPicPr>
          <p:cNvPr id="485" name="Google Shape;485;p56"/>
          <p:cNvPicPr preferRelativeResize="0"/>
          <p:nvPr/>
        </p:nvPicPr>
        <p:blipFill>
          <a:blip r:embed="rId3">
            <a:alphaModFix/>
          </a:blip>
          <a:stretch>
            <a:fillRect/>
          </a:stretch>
        </p:blipFill>
        <p:spPr>
          <a:xfrm>
            <a:off x="152400" y="959700"/>
            <a:ext cx="5057775" cy="5676900"/>
          </a:xfrm>
          <a:prstGeom prst="rect">
            <a:avLst/>
          </a:prstGeom>
          <a:noFill/>
          <a:ln>
            <a:noFill/>
          </a:ln>
        </p:spPr>
      </p:pic>
      <p:sp>
        <p:nvSpPr>
          <p:cNvPr id="486" name="Google Shape;486;p56"/>
          <p:cNvSpPr txBox="1">
            <a:spLocks noGrp="1"/>
          </p:cNvSpPr>
          <p:nvPr>
            <p:ph type="body" idx="2"/>
          </p:nvPr>
        </p:nvSpPr>
        <p:spPr>
          <a:xfrm>
            <a:off x="5309975" y="959700"/>
            <a:ext cx="3522300" cy="5676900"/>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SzPts val="1800"/>
              <a:buChar char="●"/>
            </a:pPr>
            <a:r>
              <a:rPr lang="en" sz="1800"/>
              <a:t>Typical RNA-Seq dataset will have counts for ~20k genes.</a:t>
            </a:r>
            <a:endParaRPr sz="1800"/>
          </a:p>
          <a:p>
            <a:pPr marL="457200" lvl="0" indent="-342900" rtl="0">
              <a:spcBef>
                <a:spcPts val="0"/>
              </a:spcBef>
              <a:spcAft>
                <a:spcPts val="0"/>
              </a:spcAft>
              <a:buSzPts val="1800"/>
              <a:buChar char="●"/>
            </a:pPr>
            <a:r>
              <a:rPr lang="en" sz="1800"/>
              <a:t>Adjusted p-values account for the chance that gene counts are different across samples by chance</a:t>
            </a:r>
            <a:endParaRPr sz="1800"/>
          </a:p>
          <a:p>
            <a:pPr marL="457200" lvl="0" indent="-342900" rtl="0">
              <a:spcBef>
                <a:spcPts val="0"/>
              </a:spcBef>
              <a:spcAft>
                <a:spcPts val="0"/>
              </a:spcAft>
              <a:buSzPts val="1800"/>
              <a:buChar char="●"/>
            </a:pPr>
            <a:r>
              <a:rPr lang="en" sz="1800"/>
              <a:t>All tested genes have:</a:t>
            </a:r>
            <a:endParaRPr sz="1800"/>
          </a:p>
          <a:p>
            <a:pPr marL="914400" lvl="1" indent="-342900" rtl="0">
              <a:spcBef>
                <a:spcPts val="0"/>
              </a:spcBef>
              <a:spcAft>
                <a:spcPts val="0"/>
              </a:spcAft>
              <a:buSzPts val="1800"/>
              <a:buChar char="○"/>
            </a:pPr>
            <a:r>
              <a:rPr lang="en" sz="1800"/>
              <a:t>p-value</a:t>
            </a:r>
            <a:endParaRPr sz="1800"/>
          </a:p>
          <a:p>
            <a:pPr marL="914400" lvl="1" indent="-342900" rtl="0">
              <a:spcBef>
                <a:spcPts val="0"/>
              </a:spcBef>
              <a:spcAft>
                <a:spcPts val="0"/>
              </a:spcAft>
              <a:buSzPts val="1800"/>
              <a:buChar char="○"/>
            </a:pPr>
            <a:r>
              <a:rPr lang="en" sz="1800"/>
              <a:t>Effect size (test statistic or fold change)</a:t>
            </a:r>
            <a:endParaRPr sz="1800"/>
          </a:p>
          <a:p>
            <a:pPr marL="457200" lvl="0" indent="-342900">
              <a:spcBef>
                <a:spcPts val="0"/>
              </a:spcBef>
              <a:spcAft>
                <a:spcPts val="0"/>
              </a:spcAft>
              <a:buSzPts val="1800"/>
              <a:buChar char="●"/>
            </a:pPr>
            <a:r>
              <a:rPr lang="en" sz="1800"/>
              <a:t>Significant DE genes have an adjusted p-value less than a given threshold (e.g. p-adj &lt; 0.05)</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790325" y="701850"/>
            <a:ext cx="7563300" cy="5454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RNASeq Analysis: Transcriptome Assembly</a:t>
            </a:r>
            <a:endParaRPr/>
          </a:p>
        </p:txBody>
      </p:sp>
      <p:sp>
        <p:nvSpPr>
          <p:cNvPr id="183" name="Google Shape;183;p2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Transcript Reconstruction </a:t>
            </a:r>
            <a:endParaRPr sz="2400"/>
          </a:p>
        </p:txBody>
      </p:sp>
      <p:sp>
        <p:nvSpPr>
          <p:cNvPr id="189" name="Google Shape;189;p30"/>
          <p:cNvSpPr txBox="1">
            <a:spLocks noGrp="1"/>
          </p:cNvSpPr>
          <p:nvPr>
            <p:ph type="body" idx="1"/>
          </p:nvPr>
        </p:nvSpPr>
        <p:spPr>
          <a:xfrm>
            <a:off x="117475" y="807300"/>
            <a:ext cx="5232738" cy="5410200"/>
          </a:xfrm>
          <a:prstGeom prst="rect">
            <a:avLst/>
          </a:prstGeom>
        </p:spPr>
        <p:txBody>
          <a:bodyPr spcFirstLastPara="1" wrap="square" lIns="91425" tIns="91425" rIns="91425" bIns="91425" anchor="t" anchorCtr="0">
            <a:noAutofit/>
          </a:bodyPr>
          <a:lstStyle/>
          <a:p>
            <a:pPr marL="457200" lvl="0" indent="-342900" algn="just" rtl="0">
              <a:lnSpc>
                <a:spcPct val="150000"/>
              </a:lnSpc>
              <a:spcBef>
                <a:spcPts val="1000"/>
              </a:spcBef>
              <a:spcAft>
                <a:spcPts val="0"/>
              </a:spcAft>
              <a:buClr>
                <a:srgbClr val="333333"/>
              </a:buClr>
              <a:buSzPts val="1800"/>
              <a:buChar char="●"/>
            </a:pPr>
            <a:r>
              <a:rPr lang="en" sz="1600" b="1" dirty="0">
                <a:solidFill>
                  <a:srgbClr val="333333"/>
                </a:solidFill>
              </a:rPr>
              <a:t>Transcript Reconstruction:  </a:t>
            </a:r>
            <a:r>
              <a:rPr lang="en" sz="1600" dirty="0">
                <a:solidFill>
                  <a:srgbClr val="333333"/>
                </a:solidFill>
              </a:rPr>
              <a:t>The splices exons information generated from read alignment step is used to build transcript models.</a:t>
            </a:r>
            <a:endParaRPr sz="1600" dirty="0">
              <a:solidFill>
                <a:srgbClr val="333333"/>
              </a:solidFill>
            </a:endParaRPr>
          </a:p>
          <a:p>
            <a:pPr marL="914400" lvl="1" indent="-342900" algn="just" rtl="0">
              <a:lnSpc>
                <a:spcPct val="150000"/>
              </a:lnSpc>
              <a:spcBef>
                <a:spcPts val="0"/>
              </a:spcBef>
              <a:spcAft>
                <a:spcPts val="0"/>
              </a:spcAft>
              <a:buClr>
                <a:srgbClr val="680018"/>
              </a:buClr>
              <a:buSzPts val="1800"/>
              <a:buChar char="○"/>
            </a:pPr>
            <a:r>
              <a:rPr lang="en" sz="1600" b="1" dirty="0">
                <a:solidFill>
                  <a:srgbClr val="680018"/>
                </a:solidFill>
              </a:rPr>
              <a:t>De novo</a:t>
            </a:r>
            <a:endParaRPr sz="1600" b="1" dirty="0">
              <a:solidFill>
                <a:srgbClr val="680018"/>
              </a:solidFill>
            </a:endParaRPr>
          </a:p>
          <a:p>
            <a:pPr marL="914400" lvl="1" indent="-342900" algn="just" rtl="0">
              <a:lnSpc>
                <a:spcPct val="150000"/>
              </a:lnSpc>
              <a:spcBef>
                <a:spcPts val="0"/>
              </a:spcBef>
              <a:spcAft>
                <a:spcPts val="0"/>
              </a:spcAft>
              <a:buClr>
                <a:srgbClr val="680018"/>
              </a:buClr>
              <a:buSzPts val="1800"/>
              <a:buChar char="○"/>
            </a:pPr>
            <a:r>
              <a:rPr lang="en" sz="1600" b="1" dirty="0">
                <a:solidFill>
                  <a:srgbClr val="680018"/>
                </a:solidFill>
              </a:rPr>
              <a:t>Genome Guided</a:t>
            </a:r>
            <a:endParaRPr sz="1600" b="1" dirty="0">
              <a:solidFill>
                <a:srgbClr val="680018"/>
              </a:solidFill>
            </a:endParaRPr>
          </a:p>
          <a:p>
            <a:pPr marL="457200" lvl="0" indent="-342900" algn="just" rtl="0">
              <a:lnSpc>
                <a:spcPct val="150000"/>
              </a:lnSpc>
              <a:spcBef>
                <a:spcPts val="0"/>
              </a:spcBef>
              <a:spcAft>
                <a:spcPts val="0"/>
              </a:spcAft>
              <a:buSzPts val="1800"/>
              <a:buChar char="●"/>
            </a:pPr>
            <a:r>
              <a:rPr lang="en" sz="1600" b="1" dirty="0">
                <a:solidFill>
                  <a:srgbClr val="333333"/>
                </a:solidFill>
              </a:rPr>
              <a:t>Cufflinks: </a:t>
            </a:r>
            <a:r>
              <a:rPr lang="en" sz="1600" dirty="0">
                <a:solidFill>
                  <a:srgbClr val="222222"/>
                </a:solidFill>
              </a:rPr>
              <a:t>assembles the alignments into a parsimonious set of transcripts and estimates the relative abundances of these transcripts. </a:t>
            </a:r>
            <a:endParaRPr sz="1600" b="1" dirty="0">
              <a:solidFill>
                <a:srgbClr val="333333"/>
              </a:solidFill>
            </a:endParaRPr>
          </a:p>
          <a:p>
            <a:pPr marL="457200" lvl="0" indent="-342900" algn="just" rtl="0">
              <a:lnSpc>
                <a:spcPct val="150000"/>
              </a:lnSpc>
              <a:spcBef>
                <a:spcPts val="0"/>
              </a:spcBef>
              <a:spcAft>
                <a:spcPts val="0"/>
              </a:spcAft>
              <a:buClr>
                <a:srgbClr val="333333"/>
              </a:buClr>
              <a:buSzPts val="1800"/>
              <a:buChar char="●"/>
            </a:pPr>
            <a:r>
              <a:rPr lang="en" sz="1600" b="1" dirty="0">
                <a:solidFill>
                  <a:srgbClr val="333333"/>
                </a:solidFill>
              </a:rPr>
              <a:t>Stringtie: </a:t>
            </a:r>
            <a:r>
              <a:rPr lang="en" sz="1600" dirty="0">
                <a:solidFill>
                  <a:srgbClr val="333333"/>
                </a:solidFill>
              </a:rPr>
              <a:t>Assembles transcripts from spliced read alignments produced by tools such as STAR, TopHat, or HISAT and simultaneously estimates their abundances using counts of reads assigned to each transcript. </a:t>
            </a:r>
            <a:endParaRPr sz="1600" dirty="0">
              <a:solidFill>
                <a:srgbClr val="333333"/>
              </a:solidFill>
            </a:endParaRPr>
          </a:p>
          <a:p>
            <a:pPr marL="0" lvl="0" indent="0" algn="just" rtl="0">
              <a:lnSpc>
                <a:spcPct val="150000"/>
              </a:lnSpc>
              <a:spcBef>
                <a:spcPts val="2400"/>
              </a:spcBef>
              <a:spcAft>
                <a:spcPts val="0"/>
              </a:spcAft>
              <a:buNone/>
            </a:pPr>
            <a:endParaRPr sz="1600" dirty="0">
              <a:solidFill>
                <a:srgbClr val="333333"/>
              </a:solidFill>
            </a:endParaRPr>
          </a:p>
          <a:p>
            <a:pPr marL="0" lvl="0" indent="0" algn="just">
              <a:lnSpc>
                <a:spcPct val="150000"/>
              </a:lnSpc>
              <a:spcBef>
                <a:spcPts val="2400"/>
              </a:spcBef>
              <a:spcAft>
                <a:spcPts val="0"/>
              </a:spcAft>
              <a:buNone/>
            </a:pPr>
            <a:endParaRPr sz="1600" dirty="0">
              <a:solidFill>
                <a:srgbClr val="333333"/>
              </a:solidFill>
            </a:endParaRPr>
          </a:p>
          <a:p>
            <a:pPr marL="0" lvl="0" indent="0" algn="just">
              <a:lnSpc>
                <a:spcPct val="150000"/>
              </a:lnSpc>
              <a:spcBef>
                <a:spcPts val="2400"/>
              </a:spcBef>
              <a:spcAft>
                <a:spcPts val="2400"/>
              </a:spcAft>
              <a:buNone/>
            </a:pPr>
            <a:endParaRPr sz="1600" dirty="0"/>
          </a:p>
        </p:txBody>
      </p:sp>
      <p:sp>
        <p:nvSpPr>
          <p:cNvPr id="190" name="Google Shape;190;p3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31</a:t>
            </a:fld>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6280" t="5592" r="247" b="43957"/>
          <a:stretch/>
        </p:blipFill>
        <p:spPr>
          <a:xfrm>
            <a:off x="5631790" y="2038659"/>
            <a:ext cx="3389368" cy="294748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57"/>
          <p:cNvSpPr txBox="1">
            <a:spLocks noGrp="1"/>
          </p:cNvSpPr>
          <p:nvPr>
            <p:ph type="title"/>
          </p:nvPr>
        </p:nvSpPr>
        <p:spPr>
          <a:xfrm>
            <a:off x="0" y="0"/>
            <a:ext cx="9144000" cy="5940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What can we do with DE genes ?</a:t>
            </a:r>
            <a:endParaRPr sz="2400"/>
          </a:p>
        </p:txBody>
      </p:sp>
      <p:sp>
        <p:nvSpPr>
          <p:cNvPr id="492" name="Google Shape;492;p57"/>
          <p:cNvSpPr txBox="1">
            <a:spLocks noGrp="1"/>
          </p:cNvSpPr>
          <p:nvPr>
            <p:ph type="body" idx="1"/>
          </p:nvPr>
        </p:nvSpPr>
        <p:spPr>
          <a:xfrm>
            <a:off x="389106" y="617250"/>
            <a:ext cx="8346332" cy="1532563"/>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Clr>
                <a:srgbClr val="333333"/>
              </a:buClr>
              <a:buSzPts val="1800"/>
              <a:buChar char="●"/>
            </a:pPr>
            <a:r>
              <a:rPr lang="en" sz="1800" b="1" dirty="0">
                <a:solidFill>
                  <a:srgbClr val="333333"/>
                </a:solidFill>
              </a:rPr>
              <a:t>Pathway Enrichment:  </a:t>
            </a:r>
            <a:r>
              <a:rPr lang="en" sz="1800" dirty="0">
                <a:solidFill>
                  <a:srgbClr val="333333"/>
                </a:solidFill>
              </a:rPr>
              <a:t>Utilises the enriched list of genes and see their enrichment across different functional pathways.</a:t>
            </a:r>
            <a:endParaRPr sz="1800" dirty="0">
              <a:solidFill>
                <a:srgbClr val="333333"/>
              </a:solidFill>
            </a:endParaRPr>
          </a:p>
          <a:p>
            <a:pPr marL="914400" lvl="1" indent="-342900" rtl="0">
              <a:spcBef>
                <a:spcPts val="0"/>
              </a:spcBef>
              <a:spcAft>
                <a:spcPts val="0"/>
              </a:spcAft>
              <a:buSzPts val="1800"/>
              <a:buChar char="○"/>
            </a:pPr>
            <a:r>
              <a:rPr lang="en" sz="1800" dirty="0">
                <a:solidFill>
                  <a:srgbClr val="333333"/>
                </a:solidFill>
              </a:rPr>
              <a:t>DAVID :  </a:t>
            </a:r>
            <a:r>
              <a:rPr lang="en" sz="1800" u="sng" dirty="0">
                <a:solidFill>
                  <a:schemeClr val="hlink"/>
                </a:solidFill>
                <a:hlinkClick r:id="rId3"/>
              </a:rPr>
              <a:t>https://david.ncifcrf.gov/home.jsp</a:t>
            </a:r>
            <a:r>
              <a:rPr lang="en" sz="1800" dirty="0"/>
              <a:t> </a:t>
            </a:r>
            <a:endParaRPr sz="1800" dirty="0"/>
          </a:p>
        </p:txBody>
      </p:sp>
      <p:sp>
        <p:nvSpPr>
          <p:cNvPr id="493" name="Google Shape;493;p5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32</a:t>
            </a:fld>
            <a:endParaRPr/>
          </a:p>
        </p:txBody>
      </p:sp>
      <p:pic>
        <p:nvPicPr>
          <p:cNvPr id="495" name="Google Shape;495;p57"/>
          <p:cNvPicPr preferRelativeResize="0"/>
          <p:nvPr/>
        </p:nvPicPr>
        <p:blipFill>
          <a:blip r:embed="rId4">
            <a:alphaModFix/>
          </a:blip>
          <a:stretch>
            <a:fillRect/>
          </a:stretch>
        </p:blipFill>
        <p:spPr>
          <a:xfrm>
            <a:off x="1313234" y="1994170"/>
            <a:ext cx="6731540" cy="462063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58"/>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Clustering Heatmaps for DEG for Different Conditions</a:t>
            </a:r>
            <a:endParaRPr sz="2400"/>
          </a:p>
        </p:txBody>
      </p:sp>
      <p:sp>
        <p:nvSpPr>
          <p:cNvPr id="501" name="Google Shape;501;p5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33</a:t>
            </a:fld>
            <a:endParaRPr/>
          </a:p>
        </p:txBody>
      </p:sp>
      <p:pic>
        <p:nvPicPr>
          <p:cNvPr id="502" name="Google Shape;502;p58"/>
          <p:cNvPicPr preferRelativeResize="0"/>
          <p:nvPr/>
        </p:nvPicPr>
        <p:blipFill rotWithShape="1">
          <a:blip r:embed="rId3">
            <a:alphaModFix/>
          </a:blip>
          <a:srcRect r="21764"/>
          <a:stretch/>
        </p:blipFill>
        <p:spPr>
          <a:xfrm>
            <a:off x="1571700" y="812200"/>
            <a:ext cx="6000609" cy="59350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59"/>
          <p:cNvSpPr txBox="1">
            <a:spLocks noGrp="1"/>
          </p:cNvSpPr>
          <p:nvPr>
            <p:ph type="title"/>
          </p:nvPr>
        </p:nvSpPr>
        <p:spPr>
          <a:xfrm>
            <a:off x="0" y="0"/>
            <a:ext cx="91440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Other Application of RNA-Seq</a:t>
            </a:r>
            <a:endParaRPr sz="2400"/>
          </a:p>
        </p:txBody>
      </p:sp>
      <p:sp>
        <p:nvSpPr>
          <p:cNvPr id="508" name="Google Shape;508;p59"/>
          <p:cNvSpPr txBox="1">
            <a:spLocks noGrp="1"/>
          </p:cNvSpPr>
          <p:nvPr>
            <p:ph type="body" idx="1"/>
          </p:nvPr>
        </p:nvSpPr>
        <p:spPr>
          <a:xfrm>
            <a:off x="101933" y="966712"/>
            <a:ext cx="4236603" cy="4768800"/>
          </a:xfrm>
          <a:prstGeom prst="rect">
            <a:avLst/>
          </a:prstGeom>
        </p:spPr>
        <p:txBody>
          <a:bodyPr spcFirstLastPara="1" wrap="square" lIns="91425" tIns="91425" rIns="91425" bIns="91425" anchor="t" anchorCtr="0">
            <a:noAutofit/>
          </a:bodyPr>
          <a:lstStyle/>
          <a:p>
            <a:pPr marL="457200" lvl="0" indent="-342900" rtl="0">
              <a:spcBef>
                <a:spcPts val="1000"/>
              </a:spcBef>
              <a:spcAft>
                <a:spcPts val="0"/>
              </a:spcAft>
              <a:buClr>
                <a:srgbClr val="333333"/>
              </a:buClr>
              <a:buSzPts val="1800"/>
              <a:buChar char="●"/>
            </a:pPr>
            <a:r>
              <a:rPr lang="en" sz="1800" b="1" dirty="0" smtClean="0">
                <a:solidFill>
                  <a:srgbClr val="333333"/>
                </a:solidFill>
              </a:rPr>
              <a:t>LnncRNA </a:t>
            </a:r>
            <a:r>
              <a:rPr lang="en" sz="1800" b="1" dirty="0">
                <a:solidFill>
                  <a:srgbClr val="333333"/>
                </a:solidFill>
              </a:rPr>
              <a:t>discovery: </a:t>
            </a:r>
            <a:r>
              <a:rPr lang="en" sz="1800" dirty="0">
                <a:solidFill>
                  <a:srgbClr val="333333"/>
                </a:solidFill>
              </a:rPr>
              <a:t> Long non coding RNA </a:t>
            </a:r>
            <a:endParaRPr sz="1800" dirty="0">
              <a:solidFill>
                <a:srgbClr val="333333"/>
              </a:solidFill>
            </a:endParaRPr>
          </a:p>
          <a:p>
            <a:pPr marL="914400" lvl="1" indent="-342900" rtl="0">
              <a:spcBef>
                <a:spcPts val="0"/>
              </a:spcBef>
              <a:spcAft>
                <a:spcPts val="0"/>
              </a:spcAft>
              <a:buClr>
                <a:srgbClr val="333333"/>
              </a:buClr>
              <a:buSzPts val="1800"/>
              <a:buChar char="○"/>
            </a:pPr>
            <a:r>
              <a:rPr lang="en" sz="1800" dirty="0">
                <a:solidFill>
                  <a:srgbClr val="333333"/>
                </a:solidFill>
              </a:rPr>
              <a:t>Using the cufflinks and cuffmerge program for transcriptome assembly.</a:t>
            </a:r>
            <a:endParaRPr sz="1800" dirty="0">
              <a:solidFill>
                <a:srgbClr val="333333"/>
              </a:solidFill>
            </a:endParaRPr>
          </a:p>
          <a:p>
            <a:pPr marL="914400" lvl="1" indent="-342900" rtl="0">
              <a:spcBef>
                <a:spcPts val="0"/>
              </a:spcBef>
              <a:spcAft>
                <a:spcPts val="0"/>
              </a:spcAft>
              <a:buClr>
                <a:srgbClr val="333333"/>
              </a:buClr>
              <a:buSzPts val="1800"/>
              <a:buChar char="○"/>
            </a:pPr>
            <a:r>
              <a:rPr lang="en" sz="1800" dirty="0">
                <a:solidFill>
                  <a:srgbClr val="333333"/>
                </a:solidFill>
              </a:rPr>
              <a:t>The assembled transcriptome file can be used to detect lincRNA</a:t>
            </a:r>
            <a:r>
              <a:rPr lang="en" sz="1800" dirty="0" smtClean="0">
                <a:solidFill>
                  <a:srgbClr val="333333"/>
                </a:solidFill>
              </a:rPr>
              <a:t>.</a:t>
            </a:r>
            <a:endParaRPr sz="1800" dirty="0">
              <a:solidFill>
                <a:srgbClr val="333333"/>
              </a:solidFill>
            </a:endParaRPr>
          </a:p>
        </p:txBody>
      </p:sp>
      <p:sp>
        <p:nvSpPr>
          <p:cNvPr id="509" name="Google Shape;509;p5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34</a:t>
            </a:fld>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6280" t="5593" r="247"/>
          <a:stretch/>
        </p:blipFill>
        <p:spPr>
          <a:xfrm>
            <a:off x="5083090" y="524700"/>
            <a:ext cx="3389368" cy="551558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0" y="0"/>
            <a:ext cx="9144000" cy="807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sz="2400"/>
              <a:t>Challenges</a:t>
            </a:r>
            <a:endParaRPr sz="2400"/>
          </a:p>
        </p:txBody>
      </p:sp>
      <p:sp>
        <p:nvSpPr>
          <p:cNvPr id="516" name="Google Shape;516;p60"/>
          <p:cNvSpPr txBox="1">
            <a:spLocks noGrp="1"/>
          </p:cNvSpPr>
          <p:nvPr>
            <p:ph type="body" idx="1"/>
          </p:nvPr>
        </p:nvSpPr>
        <p:spPr>
          <a:xfrm>
            <a:off x="176975" y="943525"/>
            <a:ext cx="8655300" cy="57198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Clr>
                <a:srgbClr val="222222"/>
              </a:buClr>
              <a:buSzPts val="1800"/>
              <a:buChar char="●"/>
            </a:pPr>
            <a:r>
              <a:rPr lang="en" sz="2000" dirty="0">
                <a:solidFill>
                  <a:srgbClr val="222222"/>
                </a:solidFill>
              </a:rPr>
              <a:t>The reads are much shorter than the transcripts from which they are derived.</a:t>
            </a:r>
            <a:endParaRPr sz="2000" dirty="0">
              <a:solidFill>
                <a:srgbClr val="222222"/>
              </a:solidFill>
            </a:endParaRPr>
          </a:p>
          <a:p>
            <a:pPr marL="457200" lvl="0" indent="-342900" rtl="0">
              <a:spcBef>
                <a:spcPts val="0"/>
              </a:spcBef>
              <a:spcAft>
                <a:spcPts val="0"/>
              </a:spcAft>
              <a:buClr>
                <a:srgbClr val="222222"/>
              </a:buClr>
              <a:buSzPts val="1800"/>
              <a:buChar char="●"/>
            </a:pPr>
            <a:r>
              <a:rPr lang="en" sz="2000" dirty="0">
                <a:solidFill>
                  <a:srgbClr val="222222"/>
                </a:solidFill>
              </a:rPr>
              <a:t>Tasks with RNA-Seq data thus require handling hidden information: which gene/isoform gave rise to a given read.</a:t>
            </a:r>
            <a:endParaRPr sz="2000" dirty="0">
              <a:solidFill>
                <a:srgbClr val="222222"/>
              </a:solidFill>
            </a:endParaRPr>
          </a:p>
          <a:p>
            <a:pPr marL="457200" lvl="0" indent="-342900" rtl="0">
              <a:spcBef>
                <a:spcPts val="0"/>
              </a:spcBef>
              <a:spcAft>
                <a:spcPts val="0"/>
              </a:spcAft>
              <a:buClr>
                <a:srgbClr val="222222"/>
              </a:buClr>
              <a:buSzPts val="1800"/>
              <a:buChar char="●"/>
            </a:pPr>
            <a:r>
              <a:rPr lang="en" sz="2000" dirty="0">
                <a:solidFill>
                  <a:srgbClr val="222222"/>
                </a:solidFill>
              </a:rPr>
              <a:t>Sample : Purity, ribosomal contiminal, quality etc.</a:t>
            </a:r>
            <a:endParaRPr sz="2000" dirty="0">
              <a:solidFill>
                <a:srgbClr val="222222"/>
              </a:solidFill>
            </a:endParaRPr>
          </a:p>
          <a:p>
            <a:pPr marL="457200" lvl="0" indent="-342900" rtl="0">
              <a:spcBef>
                <a:spcPts val="0"/>
              </a:spcBef>
              <a:spcAft>
                <a:spcPts val="0"/>
              </a:spcAft>
              <a:buClr>
                <a:srgbClr val="222222"/>
              </a:buClr>
              <a:buSzPts val="1800"/>
              <a:buChar char="●"/>
            </a:pPr>
            <a:r>
              <a:rPr lang="en" sz="2000" dirty="0">
                <a:solidFill>
                  <a:srgbClr val="222222"/>
                </a:solidFill>
              </a:rPr>
              <a:t>RNAs consist of small exons that may be separated by large introns</a:t>
            </a:r>
            <a:endParaRPr sz="2000" dirty="0">
              <a:solidFill>
                <a:srgbClr val="222222"/>
              </a:solidFill>
            </a:endParaRPr>
          </a:p>
          <a:p>
            <a:pPr marL="914400" lvl="1" indent="-342900" rtl="0">
              <a:spcBef>
                <a:spcPts val="0"/>
              </a:spcBef>
              <a:spcAft>
                <a:spcPts val="0"/>
              </a:spcAft>
              <a:buClr>
                <a:srgbClr val="222222"/>
              </a:buClr>
              <a:buSzPts val="1800"/>
              <a:buChar char="○"/>
            </a:pPr>
            <a:r>
              <a:rPr lang="en" sz="2000" dirty="0">
                <a:solidFill>
                  <a:srgbClr val="222222"/>
                </a:solidFill>
              </a:rPr>
              <a:t>Mapping reads to genome is challenging</a:t>
            </a:r>
            <a:endParaRPr sz="2000" dirty="0">
              <a:solidFill>
                <a:srgbClr val="222222"/>
              </a:solidFill>
            </a:endParaRPr>
          </a:p>
          <a:p>
            <a:pPr marL="457200" lvl="0" indent="-342900" rtl="0">
              <a:spcBef>
                <a:spcPts val="0"/>
              </a:spcBef>
              <a:spcAft>
                <a:spcPts val="0"/>
              </a:spcAft>
              <a:buClr>
                <a:srgbClr val="222222"/>
              </a:buClr>
              <a:buSzPts val="1800"/>
              <a:buChar char="●"/>
            </a:pPr>
            <a:r>
              <a:rPr lang="en" sz="2000" dirty="0" smtClean="0">
                <a:solidFill>
                  <a:srgbClr val="222222"/>
                </a:solidFill>
              </a:rPr>
              <a:t>RNAs </a:t>
            </a:r>
            <a:r>
              <a:rPr lang="en" sz="2000" dirty="0">
                <a:solidFill>
                  <a:srgbClr val="222222"/>
                </a:solidFill>
              </a:rPr>
              <a:t>come in a wide range of sizes</a:t>
            </a:r>
            <a:endParaRPr sz="2000" dirty="0">
              <a:solidFill>
                <a:srgbClr val="222222"/>
              </a:solidFill>
            </a:endParaRPr>
          </a:p>
          <a:p>
            <a:pPr marL="914400" lvl="1" indent="-342900" rtl="0">
              <a:spcBef>
                <a:spcPts val="0"/>
              </a:spcBef>
              <a:spcAft>
                <a:spcPts val="0"/>
              </a:spcAft>
              <a:buClr>
                <a:srgbClr val="222222"/>
              </a:buClr>
              <a:buSzPts val="1800"/>
              <a:buChar char="○"/>
            </a:pPr>
            <a:r>
              <a:rPr lang="en" sz="2000" dirty="0">
                <a:solidFill>
                  <a:srgbClr val="222222"/>
                </a:solidFill>
              </a:rPr>
              <a:t>small RNAs must be captured separately</a:t>
            </a:r>
            <a:endParaRPr sz="2000" dirty="0">
              <a:solidFill>
                <a:srgbClr val="222222"/>
              </a:solidFill>
            </a:endParaRPr>
          </a:p>
          <a:p>
            <a:pPr marL="914400" lvl="1" indent="-342900" rtl="0">
              <a:spcBef>
                <a:spcPts val="0"/>
              </a:spcBef>
              <a:spcAft>
                <a:spcPts val="0"/>
              </a:spcAft>
              <a:buClr>
                <a:srgbClr val="222222"/>
              </a:buClr>
              <a:buSzPts val="1800"/>
              <a:buChar char="○"/>
            </a:pPr>
            <a:r>
              <a:rPr lang="en" sz="2000" dirty="0">
                <a:solidFill>
                  <a:srgbClr val="222222"/>
                </a:solidFill>
              </a:rPr>
              <a:t>PolyA selection of large RNAs may result in 3’ end bias</a:t>
            </a:r>
            <a:endParaRPr sz="2000" dirty="0">
              <a:solidFill>
                <a:srgbClr val="222222"/>
              </a:solidFill>
            </a:endParaRPr>
          </a:p>
          <a:p>
            <a:pPr marL="457200" lvl="0" indent="-342900" rtl="0">
              <a:spcBef>
                <a:spcPts val="0"/>
              </a:spcBef>
              <a:spcAft>
                <a:spcPts val="0"/>
              </a:spcAft>
              <a:buClr>
                <a:srgbClr val="222222"/>
              </a:buClr>
              <a:buSzPts val="1800"/>
              <a:buChar char="●"/>
            </a:pPr>
            <a:r>
              <a:rPr lang="en" sz="2000" dirty="0">
                <a:solidFill>
                  <a:srgbClr val="222222"/>
                </a:solidFill>
              </a:rPr>
              <a:t>RNA is fragile compared to DNA (easily degraded)</a:t>
            </a:r>
            <a:endParaRPr sz="2000" dirty="0"/>
          </a:p>
        </p:txBody>
      </p:sp>
      <p:sp>
        <p:nvSpPr>
          <p:cNvPr id="517" name="Google Shape;517;p6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6">
                                            <p:txEl>
                                              <p:pRg st="0" end="0"/>
                                            </p:txEl>
                                          </p:spTgt>
                                        </p:tgtEl>
                                        <p:attrNameLst>
                                          <p:attrName>style.visibility</p:attrName>
                                        </p:attrNameLst>
                                      </p:cBhvr>
                                      <p:to>
                                        <p:strVal val="visible"/>
                                      </p:to>
                                    </p:set>
                                    <p:animEffect transition="in" filter="fade">
                                      <p:cBhvr>
                                        <p:cTn id="7" dur="1000"/>
                                        <p:tgtEl>
                                          <p:spTgt spid="5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6">
                                            <p:txEl>
                                              <p:pRg st="1" end="1"/>
                                            </p:txEl>
                                          </p:spTgt>
                                        </p:tgtEl>
                                        <p:attrNameLst>
                                          <p:attrName>style.visibility</p:attrName>
                                        </p:attrNameLst>
                                      </p:cBhvr>
                                      <p:to>
                                        <p:strVal val="visible"/>
                                      </p:to>
                                    </p:set>
                                    <p:animEffect transition="in" filter="fade">
                                      <p:cBhvr>
                                        <p:cTn id="12" dur="1000"/>
                                        <p:tgtEl>
                                          <p:spTgt spid="5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6">
                                            <p:txEl>
                                              <p:pRg st="2" end="2"/>
                                            </p:txEl>
                                          </p:spTgt>
                                        </p:tgtEl>
                                        <p:attrNameLst>
                                          <p:attrName>style.visibility</p:attrName>
                                        </p:attrNameLst>
                                      </p:cBhvr>
                                      <p:to>
                                        <p:strVal val="visible"/>
                                      </p:to>
                                    </p:set>
                                    <p:animEffect transition="in" filter="fade">
                                      <p:cBhvr>
                                        <p:cTn id="17" dur="1000"/>
                                        <p:tgtEl>
                                          <p:spTgt spid="5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6">
                                            <p:txEl>
                                              <p:pRg st="3" end="3"/>
                                            </p:txEl>
                                          </p:spTgt>
                                        </p:tgtEl>
                                        <p:attrNameLst>
                                          <p:attrName>style.visibility</p:attrName>
                                        </p:attrNameLst>
                                      </p:cBhvr>
                                      <p:to>
                                        <p:strVal val="visible"/>
                                      </p:to>
                                    </p:set>
                                    <p:animEffect transition="in" filter="fade">
                                      <p:cBhvr>
                                        <p:cTn id="22" dur="1000"/>
                                        <p:tgtEl>
                                          <p:spTgt spid="5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6">
                                            <p:txEl>
                                              <p:pRg st="4" end="4"/>
                                            </p:txEl>
                                          </p:spTgt>
                                        </p:tgtEl>
                                        <p:attrNameLst>
                                          <p:attrName>style.visibility</p:attrName>
                                        </p:attrNameLst>
                                      </p:cBhvr>
                                      <p:to>
                                        <p:strVal val="visible"/>
                                      </p:to>
                                    </p:set>
                                    <p:animEffect transition="in" filter="fade">
                                      <p:cBhvr>
                                        <p:cTn id="27" dur="1000"/>
                                        <p:tgtEl>
                                          <p:spTgt spid="5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16">
                                            <p:txEl>
                                              <p:pRg st="5" end="5"/>
                                            </p:txEl>
                                          </p:spTgt>
                                        </p:tgtEl>
                                        <p:attrNameLst>
                                          <p:attrName>style.visibility</p:attrName>
                                        </p:attrNameLst>
                                      </p:cBhvr>
                                      <p:to>
                                        <p:strVal val="visible"/>
                                      </p:to>
                                    </p:set>
                                    <p:animEffect transition="in" filter="fade">
                                      <p:cBhvr>
                                        <p:cTn id="32" dur="1000"/>
                                        <p:tgtEl>
                                          <p:spTgt spid="51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16">
                                            <p:txEl>
                                              <p:pRg st="6" end="6"/>
                                            </p:txEl>
                                          </p:spTgt>
                                        </p:tgtEl>
                                        <p:attrNameLst>
                                          <p:attrName>style.visibility</p:attrName>
                                        </p:attrNameLst>
                                      </p:cBhvr>
                                      <p:to>
                                        <p:strVal val="visible"/>
                                      </p:to>
                                    </p:set>
                                    <p:animEffect transition="in" filter="fade">
                                      <p:cBhvr>
                                        <p:cTn id="37" dur="1000"/>
                                        <p:tgtEl>
                                          <p:spTgt spid="51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16">
                                            <p:txEl>
                                              <p:pRg st="7" end="7"/>
                                            </p:txEl>
                                          </p:spTgt>
                                        </p:tgtEl>
                                        <p:attrNameLst>
                                          <p:attrName>style.visibility</p:attrName>
                                        </p:attrNameLst>
                                      </p:cBhvr>
                                      <p:to>
                                        <p:strVal val="visible"/>
                                      </p:to>
                                    </p:set>
                                    <p:animEffect transition="in" filter="fade">
                                      <p:cBhvr>
                                        <p:cTn id="42" dur="1000"/>
                                        <p:tgtEl>
                                          <p:spTgt spid="51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16">
                                            <p:txEl>
                                              <p:pRg st="8" end="8"/>
                                            </p:txEl>
                                          </p:spTgt>
                                        </p:tgtEl>
                                        <p:attrNameLst>
                                          <p:attrName>style.visibility</p:attrName>
                                        </p:attrNameLst>
                                      </p:cBhvr>
                                      <p:to>
                                        <p:strVal val="visible"/>
                                      </p:to>
                                    </p:set>
                                    <p:animEffect transition="in" filter="fade">
                                      <p:cBhvr>
                                        <p:cTn id="47" dur="1000"/>
                                        <p:tgtEl>
                                          <p:spTgt spid="51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Hands-on session	</a:t>
            </a:r>
            <a:endParaRPr lang="en-US" dirty="0"/>
          </a:p>
        </p:txBody>
      </p:sp>
      <p:sp>
        <p:nvSpPr>
          <p:cNvPr id="3" name="Text Placeholder 2"/>
          <p:cNvSpPr>
            <a:spLocks noGrp="1"/>
          </p:cNvSpPr>
          <p:nvPr>
            <p:ph type="body" idx="1"/>
          </p:nvPr>
        </p:nvSpPr>
        <p:spPr/>
        <p:txBody>
          <a:bodyPr/>
          <a:lstStyle/>
          <a:p>
            <a:r>
              <a:rPr lang="en-US" sz="2200" dirty="0" smtClean="0"/>
              <a:t>Copy the sample.txt file created in the last session to </a:t>
            </a:r>
            <a:r>
              <a:rPr lang="en-US" sz="2200" dirty="0" err="1" smtClean="0"/>
              <a:t>waxmanlab</a:t>
            </a:r>
            <a:r>
              <a:rPr lang="en-US" sz="2200" dirty="0" smtClean="0"/>
              <a:t> project folder.</a:t>
            </a:r>
          </a:p>
          <a:p>
            <a:r>
              <a:rPr lang="en-US" sz="2200" dirty="0" smtClean="0"/>
              <a:t>Copy the </a:t>
            </a:r>
            <a:r>
              <a:rPr lang="en-US" sz="2200" dirty="0" smtClean="0">
                <a:solidFill>
                  <a:srgbClr val="800000"/>
                </a:solidFill>
              </a:rPr>
              <a:t>scripts</a:t>
            </a:r>
            <a:r>
              <a:rPr lang="en-US" sz="2200" dirty="0" smtClean="0"/>
              <a:t> folder </a:t>
            </a:r>
            <a:r>
              <a:rPr lang="en-US" sz="2200" dirty="0"/>
              <a:t>from : </a:t>
            </a:r>
            <a:r>
              <a:rPr lang="en-US" sz="2200" b="1" dirty="0">
                <a:solidFill>
                  <a:srgbClr val="800000"/>
                </a:solidFill>
              </a:rPr>
              <a:t>/restricted/</a:t>
            </a:r>
            <a:r>
              <a:rPr lang="en-US" sz="2200" b="1" dirty="0" err="1">
                <a:solidFill>
                  <a:srgbClr val="800000"/>
                </a:solidFill>
              </a:rPr>
              <a:t>projectnb</a:t>
            </a:r>
            <a:r>
              <a:rPr lang="en-US" sz="2200" b="1" dirty="0">
                <a:solidFill>
                  <a:srgbClr val="800000"/>
                </a:solidFill>
              </a:rPr>
              <a:t>/</a:t>
            </a:r>
            <a:r>
              <a:rPr lang="en-US" sz="2200" b="1" dirty="0" err="1">
                <a:solidFill>
                  <a:srgbClr val="800000"/>
                </a:solidFill>
              </a:rPr>
              <a:t>waxmanlab</a:t>
            </a:r>
            <a:r>
              <a:rPr lang="en-US" sz="2200" b="1" dirty="0">
                <a:solidFill>
                  <a:srgbClr val="800000"/>
                </a:solidFill>
              </a:rPr>
              <a:t>/routines/RNASeq_Paired_End_v2.3.0</a:t>
            </a:r>
            <a:r>
              <a:rPr lang="en-US" sz="2200" b="1" dirty="0" smtClean="0">
                <a:solidFill>
                  <a:srgbClr val="800000"/>
                </a:solidFill>
              </a:rPr>
              <a:t>/ </a:t>
            </a:r>
            <a:r>
              <a:rPr lang="en-US" sz="2200" dirty="0" smtClean="0">
                <a:solidFill>
                  <a:srgbClr val="800000"/>
                </a:solidFill>
              </a:rPr>
              <a:t> </a:t>
            </a:r>
            <a:r>
              <a:rPr lang="en-US" sz="2200" dirty="0" smtClean="0">
                <a:solidFill>
                  <a:schemeClr val="tx1"/>
                </a:solidFill>
              </a:rPr>
              <a:t>to your folder created in </a:t>
            </a:r>
            <a:r>
              <a:rPr lang="en-US" sz="2200" dirty="0" err="1" smtClean="0">
                <a:solidFill>
                  <a:schemeClr val="tx1"/>
                </a:solidFill>
              </a:rPr>
              <a:t>waxmanlab</a:t>
            </a:r>
            <a:endParaRPr lang="en-US" sz="2200" b="1" dirty="0" smtClean="0">
              <a:solidFill>
                <a:schemeClr val="tx1"/>
              </a:solidFill>
            </a:endParaRPr>
          </a:p>
          <a:p>
            <a:pPr marL="38100" indent="0">
              <a:buNone/>
            </a:pPr>
            <a:endParaRPr lang="en-US" sz="2200" dirty="0">
              <a:solidFill>
                <a:schemeClr val="tx1"/>
              </a:solidFill>
            </a:endParaRPr>
          </a:p>
          <a:p>
            <a:endParaRPr lang="en-US" sz="2200" dirty="0" smtClean="0"/>
          </a:p>
          <a:p>
            <a:endParaRPr lang="en-US" sz="2200" dirty="0"/>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49446635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2506</Words>
  <Application>Microsoft Office PowerPoint</Application>
  <PresentationFormat>On-screen Show (4:3)</PresentationFormat>
  <Paragraphs>255</Paragraphs>
  <Slides>36</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Times New Roman</vt:lpstr>
      <vt:lpstr>Open Sans</vt:lpstr>
      <vt:lpstr>Arial</vt:lpstr>
      <vt:lpstr>Roboto Medium</vt:lpstr>
      <vt:lpstr>Tahoma</vt:lpstr>
      <vt:lpstr>Roboto</vt:lpstr>
      <vt:lpstr>Calibri</vt:lpstr>
      <vt:lpstr>Simple Light</vt:lpstr>
      <vt:lpstr>Computational Session II- RNA-Seq Analysis</vt:lpstr>
      <vt:lpstr>Transcriptome</vt:lpstr>
      <vt:lpstr>What is RNA-Seq Analysis</vt:lpstr>
      <vt:lpstr>Applications of RNA-Seq </vt:lpstr>
      <vt:lpstr>RNA-Seq vs Microarray</vt:lpstr>
      <vt:lpstr>RNA Seq Experimental Protocol Overview</vt:lpstr>
      <vt:lpstr>Preparing a RNA-Seq Library</vt:lpstr>
      <vt:lpstr>Sequencing Library - Illumina Sequencing </vt:lpstr>
      <vt:lpstr>Design Concepts</vt:lpstr>
      <vt:lpstr>Single-end vs. paired-end reading</vt:lpstr>
      <vt:lpstr>Stranded vs. Unstranded</vt:lpstr>
      <vt:lpstr>Design Concepts - Stranded vs unstranded</vt:lpstr>
      <vt:lpstr>PowerPoint Presentation</vt:lpstr>
      <vt:lpstr>PowerPoint Presentation</vt:lpstr>
      <vt:lpstr>Data Quality Assessment: Trimming</vt:lpstr>
      <vt:lpstr>RNA Seq Specific QC</vt:lpstr>
      <vt:lpstr>Design Choice: Ribosomal RNA Depletion</vt:lpstr>
      <vt:lpstr>Ribosomal contamination - SortMeRNA</vt:lpstr>
      <vt:lpstr>Read Alignment</vt:lpstr>
      <vt:lpstr>Which Mapping Strategy to use? </vt:lpstr>
      <vt:lpstr>Read Counting (Quantification)</vt:lpstr>
      <vt:lpstr>Normalisation</vt:lpstr>
      <vt:lpstr>Raw Read Counts and Normalizing/correcting for feature length and library size </vt:lpstr>
      <vt:lpstr>TPM: Transcripts per Million </vt:lpstr>
      <vt:lpstr>Normalization Summary with Goals</vt:lpstr>
      <vt:lpstr>RNASeq Analysis: Differential Expression</vt:lpstr>
      <vt:lpstr>Differential expression analysis</vt:lpstr>
      <vt:lpstr>Differential Expression Analysis </vt:lpstr>
      <vt:lpstr>Obtain a list of significant DE Genes</vt:lpstr>
      <vt:lpstr>RNASeq Analysis: Transcriptome Assembly</vt:lpstr>
      <vt:lpstr>Transcript Reconstruction </vt:lpstr>
      <vt:lpstr>What can we do with DE genes ?</vt:lpstr>
      <vt:lpstr>Clustering Heatmaps for DEG for Different Conditions</vt:lpstr>
      <vt:lpstr>Other Application of RNA-Seq</vt:lpstr>
      <vt:lpstr>Challenges</vt:lpstr>
      <vt:lpstr>Hands-on session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Sequence Analysis 2- RNA-Seq</dc:title>
  <dc:creator>kkarri</dc:creator>
  <cp:lastModifiedBy>kritika karri</cp:lastModifiedBy>
  <cp:revision>69</cp:revision>
  <dcterms:modified xsi:type="dcterms:W3CDTF">2018-08-23T22:20:10Z</dcterms:modified>
</cp:coreProperties>
</file>